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5" r:id="rId5"/>
    <p:sldId id="264" r:id="rId6"/>
    <p:sldId id="263" r:id="rId7"/>
    <p:sldId id="268" r:id="rId8"/>
    <p:sldId id="262" r:id="rId9"/>
    <p:sldId id="271" r:id="rId10"/>
    <p:sldId id="261" r:id="rId11"/>
    <p:sldId id="270" r:id="rId12"/>
    <p:sldId id="272" r:id="rId13"/>
    <p:sldId id="269" r:id="rId14"/>
    <p:sldId id="267" r:id="rId15"/>
    <p:sldId id="278" r:id="rId16"/>
    <p:sldId id="279" r:id="rId17"/>
    <p:sldId id="274" r:id="rId18"/>
    <p:sldId id="275" r:id="rId19"/>
    <p:sldId id="281" r:id="rId20"/>
    <p:sldId id="283" r:id="rId21"/>
    <p:sldId id="282" r:id="rId22"/>
    <p:sldId id="277" r:id="rId23"/>
    <p:sldId id="276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04CDE-9FE6-4908-871E-ACE35AA50F3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97267CE1-B530-4E57-AD67-7E6CD2F91DED}">
      <dgm:prSet phldrT="[Tekst]"/>
      <dgm:spPr/>
      <dgm:t>
        <a:bodyPr/>
        <a:lstStyle/>
        <a:p>
          <a:r>
            <a:rPr lang="hr-HR" dirty="0"/>
            <a:t>Što je sistematika?</a:t>
          </a:r>
        </a:p>
      </dgm:t>
    </dgm:pt>
    <dgm:pt modelId="{FE6972A2-4BFB-4555-AAD5-3BBF21835E8D}" type="parTrans" cxnId="{B08C273D-D52D-4EF9-B56B-6CAC9BF5B068}">
      <dgm:prSet/>
      <dgm:spPr/>
      <dgm:t>
        <a:bodyPr/>
        <a:lstStyle/>
        <a:p>
          <a:endParaRPr lang="hr-HR"/>
        </a:p>
      </dgm:t>
    </dgm:pt>
    <dgm:pt modelId="{A7DE7FB6-D069-4F5D-B6CA-3A7A9794F9CF}" type="sibTrans" cxnId="{B08C273D-D52D-4EF9-B56B-6CAC9BF5B068}">
      <dgm:prSet/>
      <dgm:spPr/>
      <dgm:t>
        <a:bodyPr/>
        <a:lstStyle/>
        <a:p>
          <a:endParaRPr lang="hr-HR"/>
        </a:p>
      </dgm:t>
    </dgm:pt>
    <dgm:pt modelId="{E36CF77E-04A8-4317-AD8A-ECD2402A5AAF}">
      <dgm:prSet phldrT="[Tekst]"/>
      <dgm:spPr/>
      <dgm:t>
        <a:bodyPr/>
        <a:lstStyle/>
        <a:p>
          <a:r>
            <a:rPr lang="hr-HR" dirty="0"/>
            <a:t>Nabroji skupine beskralježnjaka.</a:t>
          </a:r>
        </a:p>
      </dgm:t>
    </dgm:pt>
    <dgm:pt modelId="{B4AEC8C2-76CC-4649-8336-97A174EB29CB}" type="parTrans" cxnId="{2D7FCEAF-FE00-4154-9928-2DFA3835D64C}">
      <dgm:prSet/>
      <dgm:spPr/>
      <dgm:t>
        <a:bodyPr/>
        <a:lstStyle/>
        <a:p>
          <a:endParaRPr lang="hr-HR"/>
        </a:p>
      </dgm:t>
    </dgm:pt>
    <dgm:pt modelId="{68D9D192-E340-4691-8BDB-E700F1690438}" type="sibTrans" cxnId="{2D7FCEAF-FE00-4154-9928-2DFA3835D64C}">
      <dgm:prSet/>
      <dgm:spPr/>
      <dgm:t>
        <a:bodyPr/>
        <a:lstStyle/>
        <a:p>
          <a:endParaRPr lang="hr-HR"/>
        </a:p>
      </dgm:t>
    </dgm:pt>
    <dgm:pt modelId="{23BFE2F1-24C2-47CF-B786-8290E0EFD853}">
      <dgm:prSet phldrT="[Tekst]"/>
      <dgm:spPr/>
      <dgm:t>
        <a:bodyPr/>
        <a:lstStyle/>
        <a:p>
          <a:r>
            <a:rPr lang="hr-HR" dirty="0"/>
            <a:t>Usporedi karakteristike ptica i sisavaca.</a:t>
          </a:r>
        </a:p>
      </dgm:t>
    </dgm:pt>
    <dgm:pt modelId="{F9BE7F49-958B-41D6-85C2-74F023B99D54}" type="parTrans" cxnId="{5353CD78-F157-46F8-855F-D12ED3A00F5C}">
      <dgm:prSet/>
      <dgm:spPr/>
      <dgm:t>
        <a:bodyPr/>
        <a:lstStyle/>
        <a:p>
          <a:endParaRPr lang="hr-HR"/>
        </a:p>
      </dgm:t>
    </dgm:pt>
    <dgm:pt modelId="{369F6E52-4FF3-4AB0-895B-D92216847779}" type="sibTrans" cxnId="{5353CD78-F157-46F8-855F-D12ED3A00F5C}">
      <dgm:prSet/>
      <dgm:spPr/>
      <dgm:t>
        <a:bodyPr/>
        <a:lstStyle/>
        <a:p>
          <a:endParaRPr lang="hr-HR"/>
        </a:p>
      </dgm:t>
    </dgm:pt>
    <dgm:pt modelId="{1AB097DD-DB65-43CA-9DD9-A172FBAB0F39}">
      <dgm:prSet/>
      <dgm:spPr/>
      <dgm:t>
        <a:bodyPr/>
        <a:lstStyle/>
        <a:p>
          <a:r>
            <a:rPr lang="hr-HR" dirty="0"/>
            <a:t>Čemu sliže </a:t>
          </a:r>
          <a:r>
            <a:rPr lang="hr-HR" dirty="0" err="1"/>
            <a:t>dihitomski</a:t>
          </a:r>
          <a:r>
            <a:rPr lang="hr-HR" dirty="0"/>
            <a:t> ključevi?</a:t>
          </a:r>
        </a:p>
      </dgm:t>
    </dgm:pt>
    <dgm:pt modelId="{88237EBC-218B-41DF-AFC8-74D355F30C27}" type="parTrans" cxnId="{63B96F29-48C4-46E6-8633-94F93DD48DF0}">
      <dgm:prSet/>
      <dgm:spPr/>
      <dgm:t>
        <a:bodyPr/>
        <a:lstStyle/>
        <a:p>
          <a:endParaRPr lang="hr-HR"/>
        </a:p>
      </dgm:t>
    </dgm:pt>
    <dgm:pt modelId="{6089EFFF-934F-4304-A9A9-A1C940C6339A}" type="sibTrans" cxnId="{63B96F29-48C4-46E6-8633-94F93DD48DF0}">
      <dgm:prSet/>
      <dgm:spPr/>
      <dgm:t>
        <a:bodyPr/>
        <a:lstStyle/>
        <a:p>
          <a:endParaRPr lang="hr-HR"/>
        </a:p>
      </dgm:t>
    </dgm:pt>
    <dgm:pt modelId="{F93CD976-FA8E-4803-9769-1AF9BC534AB1}">
      <dgm:prSet/>
      <dgm:spPr/>
      <dgm:t>
        <a:bodyPr/>
        <a:lstStyle/>
        <a:p>
          <a:r>
            <a:rPr lang="hr-HR" dirty="0"/>
            <a:t>Usporedi osobine </a:t>
          </a:r>
          <a:r>
            <a:rPr lang="hr-HR" dirty="0" err="1"/>
            <a:t>arheja</a:t>
          </a:r>
          <a:r>
            <a:rPr lang="hr-HR" dirty="0"/>
            <a:t> i bakterija.  </a:t>
          </a:r>
        </a:p>
      </dgm:t>
    </dgm:pt>
    <dgm:pt modelId="{464CC370-4801-41D9-BF3C-E4C61E3A265B}" type="parTrans" cxnId="{B1826121-9F62-4FB3-BB3B-15EFD52605AA}">
      <dgm:prSet/>
      <dgm:spPr/>
      <dgm:t>
        <a:bodyPr/>
        <a:lstStyle/>
        <a:p>
          <a:endParaRPr lang="hr-HR"/>
        </a:p>
      </dgm:t>
    </dgm:pt>
    <dgm:pt modelId="{C8627A53-2CAD-4174-80B0-198E5EF2DBE1}" type="sibTrans" cxnId="{B1826121-9F62-4FB3-BB3B-15EFD52605AA}">
      <dgm:prSet/>
      <dgm:spPr/>
      <dgm:t>
        <a:bodyPr/>
        <a:lstStyle/>
        <a:p>
          <a:endParaRPr lang="hr-HR"/>
        </a:p>
      </dgm:t>
    </dgm:pt>
    <dgm:pt modelId="{71FC2C52-7ACD-4055-BED3-504A3BAD1CB1}" type="pres">
      <dgm:prSet presAssocID="{40604CDE-9FE6-4908-871E-ACE35AA50F31}" presName="linearFlow" presStyleCnt="0">
        <dgm:presLayoutVars>
          <dgm:dir/>
          <dgm:resizeHandles val="exact"/>
        </dgm:presLayoutVars>
      </dgm:prSet>
      <dgm:spPr/>
    </dgm:pt>
    <dgm:pt modelId="{166D93D9-AEB1-41E3-866F-79DBA2D5C364}" type="pres">
      <dgm:prSet presAssocID="{97267CE1-B530-4E57-AD67-7E6CD2F91DED}" presName="composite" presStyleCnt="0"/>
      <dgm:spPr/>
    </dgm:pt>
    <dgm:pt modelId="{633E9E73-43C9-47FA-976C-8439BEB52885}" type="pres">
      <dgm:prSet presAssocID="{97267CE1-B530-4E57-AD67-7E6CD2F91DED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0E6791-3C76-4E74-A9E5-4E1FC76D18F6}" type="pres">
      <dgm:prSet presAssocID="{97267CE1-B530-4E57-AD67-7E6CD2F91DED}" presName="txShp" presStyleLbl="node1" presStyleIdx="0" presStyleCnt="5">
        <dgm:presLayoutVars>
          <dgm:bulletEnabled val="1"/>
        </dgm:presLayoutVars>
      </dgm:prSet>
      <dgm:spPr/>
    </dgm:pt>
    <dgm:pt modelId="{A1663081-33F9-4135-A446-D793298B0906}" type="pres">
      <dgm:prSet presAssocID="{A7DE7FB6-D069-4F5D-B6CA-3A7A9794F9CF}" presName="spacing" presStyleCnt="0"/>
      <dgm:spPr/>
    </dgm:pt>
    <dgm:pt modelId="{644B4899-6195-4E89-9DDB-6EC5447BDE63}" type="pres">
      <dgm:prSet presAssocID="{1AB097DD-DB65-43CA-9DD9-A172FBAB0F39}" presName="composite" presStyleCnt="0"/>
      <dgm:spPr/>
    </dgm:pt>
    <dgm:pt modelId="{70BAEA41-12B2-4044-B20C-2B8410A1421A}" type="pres">
      <dgm:prSet presAssocID="{1AB097DD-DB65-43CA-9DD9-A172FBAB0F39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F88D7BC-E377-4DFA-9BE0-B6231E2107FE}" type="pres">
      <dgm:prSet presAssocID="{1AB097DD-DB65-43CA-9DD9-A172FBAB0F39}" presName="txShp" presStyleLbl="node1" presStyleIdx="1" presStyleCnt="5">
        <dgm:presLayoutVars>
          <dgm:bulletEnabled val="1"/>
        </dgm:presLayoutVars>
      </dgm:prSet>
      <dgm:spPr/>
    </dgm:pt>
    <dgm:pt modelId="{44C17683-1D5F-4B39-8C2F-BD83E405C7EB}" type="pres">
      <dgm:prSet presAssocID="{6089EFFF-934F-4304-A9A9-A1C940C6339A}" presName="spacing" presStyleCnt="0"/>
      <dgm:spPr/>
    </dgm:pt>
    <dgm:pt modelId="{0302C600-70EF-4928-8E3E-B04322B8134A}" type="pres">
      <dgm:prSet presAssocID="{F93CD976-FA8E-4803-9769-1AF9BC534AB1}" presName="composite" presStyleCnt="0"/>
      <dgm:spPr/>
    </dgm:pt>
    <dgm:pt modelId="{C7DAA143-3D34-4A43-B20B-54CB828631C1}" type="pres">
      <dgm:prSet presAssocID="{F93CD976-FA8E-4803-9769-1AF9BC534AB1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2F9DF4-10D4-45D3-9FC9-A51312735524}" type="pres">
      <dgm:prSet presAssocID="{F93CD976-FA8E-4803-9769-1AF9BC534AB1}" presName="txShp" presStyleLbl="node1" presStyleIdx="2" presStyleCnt="5">
        <dgm:presLayoutVars>
          <dgm:bulletEnabled val="1"/>
        </dgm:presLayoutVars>
      </dgm:prSet>
      <dgm:spPr/>
    </dgm:pt>
    <dgm:pt modelId="{71707EAF-9A9B-42A9-A020-D4057BFEAD96}" type="pres">
      <dgm:prSet presAssocID="{C8627A53-2CAD-4174-80B0-198E5EF2DBE1}" presName="spacing" presStyleCnt="0"/>
      <dgm:spPr/>
    </dgm:pt>
    <dgm:pt modelId="{B9A9C017-448E-42D1-912F-E6756F553F24}" type="pres">
      <dgm:prSet presAssocID="{E36CF77E-04A8-4317-AD8A-ECD2402A5AAF}" presName="composite" presStyleCnt="0"/>
      <dgm:spPr/>
    </dgm:pt>
    <dgm:pt modelId="{EBD92BEB-A71A-42A2-AE17-DFAAC9F5767E}" type="pres">
      <dgm:prSet presAssocID="{E36CF77E-04A8-4317-AD8A-ECD2402A5AAF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66DF61-ECED-4C39-9D7D-A4DD0B4B399C}" type="pres">
      <dgm:prSet presAssocID="{E36CF77E-04A8-4317-AD8A-ECD2402A5AAF}" presName="txShp" presStyleLbl="node1" presStyleIdx="3" presStyleCnt="5">
        <dgm:presLayoutVars>
          <dgm:bulletEnabled val="1"/>
        </dgm:presLayoutVars>
      </dgm:prSet>
      <dgm:spPr/>
    </dgm:pt>
    <dgm:pt modelId="{1FB53842-6D01-4B0B-84B7-CE2BD58588BE}" type="pres">
      <dgm:prSet presAssocID="{68D9D192-E340-4691-8BDB-E700F1690438}" presName="spacing" presStyleCnt="0"/>
      <dgm:spPr/>
    </dgm:pt>
    <dgm:pt modelId="{F20F1A35-7741-49B9-9477-9CA1D9E60F16}" type="pres">
      <dgm:prSet presAssocID="{23BFE2F1-24C2-47CF-B786-8290E0EFD853}" presName="composite" presStyleCnt="0"/>
      <dgm:spPr/>
    </dgm:pt>
    <dgm:pt modelId="{542A71A1-C6E4-45E0-8F54-1A920EB5A5CB}" type="pres">
      <dgm:prSet presAssocID="{23BFE2F1-24C2-47CF-B786-8290E0EFD85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E240414-5786-4F46-BB3A-777D064CBFA9}" type="pres">
      <dgm:prSet presAssocID="{23BFE2F1-24C2-47CF-B786-8290E0EFD853}" presName="txShp" presStyleLbl="node1" presStyleIdx="4" presStyleCnt="5">
        <dgm:presLayoutVars>
          <dgm:bulletEnabled val="1"/>
        </dgm:presLayoutVars>
      </dgm:prSet>
      <dgm:spPr/>
    </dgm:pt>
  </dgm:ptLst>
  <dgm:cxnLst>
    <dgm:cxn modelId="{D8D8D00F-F248-43C1-8BA4-ED0D2FEC4ED3}" type="presOf" srcId="{97267CE1-B530-4E57-AD67-7E6CD2F91DED}" destId="{350E6791-3C76-4E74-A9E5-4E1FC76D18F6}" srcOrd="0" destOrd="0" presId="urn:microsoft.com/office/officeart/2005/8/layout/vList3"/>
    <dgm:cxn modelId="{B1826121-9F62-4FB3-BB3B-15EFD52605AA}" srcId="{40604CDE-9FE6-4908-871E-ACE35AA50F31}" destId="{F93CD976-FA8E-4803-9769-1AF9BC534AB1}" srcOrd="2" destOrd="0" parTransId="{464CC370-4801-41D9-BF3C-E4C61E3A265B}" sibTransId="{C8627A53-2CAD-4174-80B0-198E5EF2DBE1}"/>
    <dgm:cxn modelId="{63B96F29-48C4-46E6-8633-94F93DD48DF0}" srcId="{40604CDE-9FE6-4908-871E-ACE35AA50F31}" destId="{1AB097DD-DB65-43CA-9DD9-A172FBAB0F39}" srcOrd="1" destOrd="0" parTransId="{88237EBC-218B-41DF-AFC8-74D355F30C27}" sibTransId="{6089EFFF-934F-4304-A9A9-A1C940C6339A}"/>
    <dgm:cxn modelId="{B08C273D-D52D-4EF9-B56B-6CAC9BF5B068}" srcId="{40604CDE-9FE6-4908-871E-ACE35AA50F31}" destId="{97267CE1-B530-4E57-AD67-7E6CD2F91DED}" srcOrd="0" destOrd="0" parTransId="{FE6972A2-4BFB-4555-AAD5-3BBF21835E8D}" sibTransId="{A7DE7FB6-D069-4F5D-B6CA-3A7A9794F9CF}"/>
    <dgm:cxn modelId="{0CD1803E-4979-4CC9-9F31-35FAD3F64A7E}" type="presOf" srcId="{E36CF77E-04A8-4317-AD8A-ECD2402A5AAF}" destId="{A266DF61-ECED-4C39-9D7D-A4DD0B4B399C}" srcOrd="0" destOrd="0" presId="urn:microsoft.com/office/officeart/2005/8/layout/vList3"/>
    <dgm:cxn modelId="{D7A3C66D-A005-4F9C-B360-2C8F6D4B3797}" type="presOf" srcId="{F93CD976-FA8E-4803-9769-1AF9BC534AB1}" destId="{962F9DF4-10D4-45D3-9FC9-A51312735524}" srcOrd="0" destOrd="0" presId="urn:microsoft.com/office/officeart/2005/8/layout/vList3"/>
    <dgm:cxn modelId="{F5A41B54-E396-4482-8F3B-C66CC3650CA5}" type="presOf" srcId="{1AB097DD-DB65-43CA-9DD9-A172FBAB0F39}" destId="{7F88D7BC-E377-4DFA-9BE0-B6231E2107FE}" srcOrd="0" destOrd="0" presId="urn:microsoft.com/office/officeart/2005/8/layout/vList3"/>
    <dgm:cxn modelId="{5353CD78-F157-46F8-855F-D12ED3A00F5C}" srcId="{40604CDE-9FE6-4908-871E-ACE35AA50F31}" destId="{23BFE2F1-24C2-47CF-B786-8290E0EFD853}" srcOrd="4" destOrd="0" parTransId="{F9BE7F49-958B-41D6-85C2-74F023B99D54}" sibTransId="{369F6E52-4FF3-4AB0-895B-D92216847779}"/>
    <dgm:cxn modelId="{8F85D89C-24AB-45BE-9CD3-7080B3D7799F}" type="presOf" srcId="{40604CDE-9FE6-4908-871E-ACE35AA50F31}" destId="{71FC2C52-7ACD-4055-BED3-504A3BAD1CB1}" srcOrd="0" destOrd="0" presId="urn:microsoft.com/office/officeart/2005/8/layout/vList3"/>
    <dgm:cxn modelId="{2D7FCEAF-FE00-4154-9928-2DFA3835D64C}" srcId="{40604CDE-9FE6-4908-871E-ACE35AA50F31}" destId="{E36CF77E-04A8-4317-AD8A-ECD2402A5AAF}" srcOrd="3" destOrd="0" parTransId="{B4AEC8C2-76CC-4649-8336-97A174EB29CB}" sibTransId="{68D9D192-E340-4691-8BDB-E700F1690438}"/>
    <dgm:cxn modelId="{AF996CB9-13F1-40FF-A4DB-D3A8A65CC51E}" type="presOf" srcId="{23BFE2F1-24C2-47CF-B786-8290E0EFD853}" destId="{9E240414-5786-4F46-BB3A-777D064CBFA9}" srcOrd="0" destOrd="0" presId="urn:microsoft.com/office/officeart/2005/8/layout/vList3"/>
    <dgm:cxn modelId="{E6569C5D-C449-4506-B996-0406FAE58654}" type="presParOf" srcId="{71FC2C52-7ACD-4055-BED3-504A3BAD1CB1}" destId="{166D93D9-AEB1-41E3-866F-79DBA2D5C364}" srcOrd="0" destOrd="0" presId="urn:microsoft.com/office/officeart/2005/8/layout/vList3"/>
    <dgm:cxn modelId="{E0DA64BB-A059-4924-9152-27AB6AF6D9D0}" type="presParOf" srcId="{166D93D9-AEB1-41E3-866F-79DBA2D5C364}" destId="{633E9E73-43C9-47FA-976C-8439BEB52885}" srcOrd="0" destOrd="0" presId="urn:microsoft.com/office/officeart/2005/8/layout/vList3"/>
    <dgm:cxn modelId="{235F2DAF-2B8A-442C-B583-E0134CA17EB9}" type="presParOf" srcId="{166D93D9-AEB1-41E3-866F-79DBA2D5C364}" destId="{350E6791-3C76-4E74-A9E5-4E1FC76D18F6}" srcOrd="1" destOrd="0" presId="urn:microsoft.com/office/officeart/2005/8/layout/vList3"/>
    <dgm:cxn modelId="{B9D686D0-58EC-4BE0-AA25-2D4E417C2075}" type="presParOf" srcId="{71FC2C52-7ACD-4055-BED3-504A3BAD1CB1}" destId="{A1663081-33F9-4135-A446-D793298B0906}" srcOrd="1" destOrd="0" presId="urn:microsoft.com/office/officeart/2005/8/layout/vList3"/>
    <dgm:cxn modelId="{773E4D39-A86A-4DB3-9018-40264D377C6B}" type="presParOf" srcId="{71FC2C52-7ACD-4055-BED3-504A3BAD1CB1}" destId="{644B4899-6195-4E89-9DDB-6EC5447BDE63}" srcOrd="2" destOrd="0" presId="urn:microsoft.com/office/officeart/2005/8/layout/vList3"/>
    <dgm:cxn modelId="{1399FB13-FCFA-4BFA-BBC7-DE01911F103A}" type="presParOf" srcId="{644B4899-6195-4E89-9DDB-6EC5447BDE63}" destId="{70BAEA41-12B2-4044-B20C-2B8410A1421A}" srcOrd="0" destOrd="0" presId="urn:microsoft.com/office/officeart/2005/8/layout/vList3"/>
    <dgm:cxn modelId="{A8CFED6D-7577-4AC1-A38E-321A39ED4903}" type="presParOf" srcId="{644B4899-6195-4E89-9DDB-6EC5447BDE63}" destId="{7F88D7BC-E377-4DFA-9BE0-B6231E2107FE}" srcOrd="1" destOrd="0" presId="urn:microsoft.com/office/officeart/2005/8/layout/vList3"/>
    <dgm:cxn modelId="{D69DBADF-F951-4CEF-91FE-4E7A727392D3}" type="presParOf" srcId="{71FC2C52-7ACD-4055-BED3-504A3BAD1CB1}" destId="{44C17683-1D5F-4B39-8C2F-BD83E405C7EB}" srcOrd="3" destOrd="0" presId="urn:microsoft.com/office/officeart/2005/8/layout/vList3"/>
    <dgm:cxn modelId="{3C55F5CF-9155-4C31-B551-EFE9C295E4C8}" type="presParOf" srcId="{71FC2C52-7ACD-4055-BED3-504A3BAD1CB1}" destId="{0302C600-70EF-4928-8E3E-B04322B8134A}" srcOrd="4" destOrd="0" presId="urn:microsoft.com/office/officeart/2005/8/layout/vList3"/>
    <dgm:cxn modelId="{310DF920-B0DD-4730-84CC-61B0D1FD5F7A}" type="presParOf" srcId="{0302C600-70EF-4928-8E3E-B04322B8134A}" destId="{C7DAA143-3D34-4A43-B20B-54CB828631C1}" srcOrd="0" destOrd="0" presId="urn:microsoft.com/office/officeart/2005/8/layout/vList3"/>
    <dgm:cxn modelId="{06B843F1-3A9F-4FAD-BBD7-E24845647B0C}" type="presParOf" srcId="{0302C600-70EF-4928-8E3E-B04322B8134A}" destId="{962F9DF4-10D4-45D3-9FC9-A51312735524}" srcOrd="1" destOrd="0" presId="urn:microsoft.com/office/officeart/2005/8/layout/vList3"/>
    <dgm:cxn modelId="{FD45B29E-9DE1-4C62-849C-184E47E69F91}" type="presParOf" srcId="{71FC2C52-7ACD-4055-BED3-504A3BAD1CB1}" destId="{71707EAF-9A9B-42A9-A020-D4057BFEAD96}" srcOrd="5" destOrd="0" presId="urn:microsoft.com/office/officeart/2005/8/layout/vList3"/>
    <dgm:cxn modelId="{E6633B9D-B02B-492D-B437-339956E0F65B}" type="presParOf" srcId="{71FC2C52-7ACD-4055-BED3-504A3BAD1CB1}" destId="{B9A9C017-448E-42D1-912F-E6756F553F24}" srcOrd="6" destOrd="0" presId="urn:microsoft.com/office/officeart/2005/8/layout/vList3"/>
    <dgm:cxn modelId="{EA8202BB-96CC-4A7C-842B-8FEB54912D7B}" type="presParOf" srcId="{B9A9C017-448E-42D1-912F-E6756F553F24}" destId="{EBD92BEB-A71A-42A2-AE17-DFAAC9F5767E}" srcOrd="0" destOrd="0" presId="urn:microsoft.com/office/officeart/2005/8/layout/vList3"/>
    <dgm:cxn modelId="{5F549044-6F7F-490C-8176-CEB5D93E0504}" type="presParOf" srcId="{B9A9C017-448E-42D1-912F-E6756F553F24}" destId="{A266DF61-ECED-4C39-9D7D-A4DD0B4B399C}" srcOrd="1" destOrd="0" presId="urn:microsoft.com/office/officeart/2005/8/layout/vList3"/>
    <dgm:cxn modelId="{0090C832-63EF-460C-986E-4E1EEDAD1E5D}" type="presParOf" srcId="{71FC2C52-7ACD-4055-BED3-504A3BAD1CB1}" destId="{1FB53842-6D01-4B0B-84B7-CE2BD58588BE}" srcOrd="7" destOrd="0" presId="urn:microsoft.com/office/officeart/2005/8/layout/vList3"/>
    <dgm:cxn modelId="{89CF9230-AED6-415E-989D-23223DA0A479}" type="presParOf" srcId="{71FC2C52-7ACD-4055-BED3-504A3BAD1CB1}" destId="{F20F1A35-7741-49B9-9477-9CA1D9E60F16}" srcOrd="8" destOrd="0" presId="urn:microsoft.com/office/officeart/2005/8/layout/vList3"/>
    <dgm:cxn modelId="{F94CC81D-ED7B-4653-AF69-0B4CBCC626D7}" type="presParOf" srcId="{F20F1A35-7741-49B9-9477-9CA1D9E60F16}" destId="{542A71A1-C6E4-45E0-8F54-1A920EB5A5CB}" srcOrd="0" destOrd="0" presId="urn:microsoft.com/office/officeart/2005/8/layout/vList3"/>
    <dgm:cxn modelId="{CA96661C-4F60-443A-BA84-90D2487C2493}" type="presParOf" srcId="{F20F1A35-7741-49B9-9477-9CA1D9E60F16}" destId="{9E240414-5786-4F46-BB3A-777D064CBF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E6791-3C76-4E74-A9E5-4E1FC76D18F6}">
      <dsp:nvSpPr>
        <dsp:cNvPr id="0" name=""/>
        <dsp:cNvSpPr/>
      </dsp:nvSpPr>
      <dsp:spPr>
        <a:xfrm rot="10800000">
          <a:off x="1525786" y="1778"/>
          <a:ext cx="5117973" cy="94669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6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Što je sistematika?</a:t>
          </a:r>
        </a:p>
      </dsp:txBody>
      <dsp:txXfrm rot="10800000">
        <a:off x="1762459" y="1778"/>
        <a:ext cx="4881300" cy="946692"/>
      </dsp:txXfrm>
    </dsp:sp>
    <dsp:sp modelId="{633E9E73-43C9-47FA-976C-8439BEB52885}">
      <dsp:nvSpPr>
        <dsp:cNvPr id="0" name=""/>
        <dsp:cNvSpPr/>
      </dsp:nvSpPr>
      <dsp:spPr>
        <a:xfrm>
          <a:off x="1052440" y="1778"/>
          <a:ext cx="946692" cy="9466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8D7BC-E377-4DFA-9BE0-B6231E2107FE}">
      <dsp:nvSpPr>
        <dsp:cNvPr id="0" name=""/>
        <dsp:cNvSpPr/>
      </dsp:nvSpPr>
      <dsp:spPr>
        <a:xfrm rot="10800000">
          <a:off x="1525786" y="1231066"/>
          <a:ext cx="5117973" cy="946692"/>
        </a:xfrm>
        <a:prstGeom prst="homePlat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6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Čemu sliže </a:t>
          </a:r>
          <a:r>
            <a:rPr lang="hr-HR" sz="2600" kern="1200" dirty="0" err="1"/>
            <a:t>dihitomski</a:t>
          </a:r>
          <a:r>
            <a:rPr lang="hr-HR" sz="2600" kern="1200" dirty="0"/>
            <a:t> ključevi?</a:t>
          </a:r>
        </a:p>
      </dsp:txBody>
      <dsp:txXfrm rot="10800000">
        <a:off x="1762459" y="1231066"/>
        <a:ext cx="4881300" cy="946692"/>
      </dsp:txXfrm>
    </dsp:sp>
    <dsp:sp modelId="{70BAEA41-12B2-4044-B20C-2B8410A1421A}">
      <dsp:nvSpPr>
        <dsp:cNvPr id="0" name=""/>
        <dsp:cNvSpPr/>
      </dsp:nvSpPr>
      <dsp:spPr>
        <a:xfrm>
          <a:off x="1052440" y="1231066"/>
          <a:ext cx="946692" cy="9466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9DF4-10D4-45D3-9FC9-A51312735524}">
      <dsp:nvSpPr>
        <dsp:cNvPr id="0" name=""/>
        <dsp:cNvSpPr/>
      </dsp:nvSpPr>
      <dsp:spPr>
        <a:xfrm rot="10800000">
          <a:off x="1525786" y="2460353"/>
          <a:ext cx="5117973" cy="946692"/>
        </a:xfrm>
        <a:prstGeom prst="homePlat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6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Usporedi osobine </a:t>
          </a:r>
          <a:r>
            <a:rPr lang="hr-HR" sz="2600" kern="1200" dirty="0" err="1"/>
            <a:t>arheja</a:t>
          </a:r>
          <a:r>
            <a:rPr lang="hr-HR" sz="2600" kern="1200" dirty="0"/>
            <a:t> i bakterija.  </a:t>
          </a:r>
        </a:p>
      </dsp:txBody>
      <dsp:txXfrm rot="10800000">
        <a:off x="1762459" y="2460353"/>
        <a:ext cx="4881300" cy="946692"/>
      </dsp:txXfrm>
    </dsp:sp>
    <dsp:sp modelId="{C7DAA143-3D34-4A43-B20B-54CB828631C1}">
      <dsp:nvSpPr>
        <dsp:cNvPr id="0" name=""/>
        <dsp:cNvSpPr/>
      </dsp:nvSpPr>
      <dsp:spPr>
        <a:xfrm>
          <a:off x="1052440" y="2460353"/>
          <a:ext cx="946692" cy="9466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6DF61-ECED-4C39-9D7D-A4DD0B4B399C}">
      <dsp:nvSpPr>
        <dsp:cNvPr id="0" name=""/>
        <dsp:cNvSpPr/>
      </dsp:nvSpPr>
      <dsp:spPr>
        <a:xfrm rot="10800000">
          <a:off x="1525786" y="3689641"/>
          <a:ext cx="5117973" cy="946692"/>
        </a:xfrm>
        <a:prstGeom prst="homePlat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6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Nabroji skupine beskralježnjaka.</a:t>
          </a:r>
        </a:p>
      </dsp:txBody>
      <dsp:txXfrm rot="10800000">
        <a:off x="1762459" y="3689641"/>
        <a:ext cx="4881300" cy="946692"/>
      </dsp:txXfrm>
    </dsp:sp>
    <dsp:sp modelId="{EBD92BEB-A71A-42A2-AE17-DFAAC9F5767E}">
      <dsp:nvSpPr>
        <dsp:cNvPr id="0" name=""/>
        <dsp:cNvSpPr/>
      </dsp:nvSpPr>
      <dsp:spPr>
        <a:xfrm>
          <a:off x="1052440" y="3689641"/>
          <a:ext cx="946692" cy="94669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40414-5786-4F46-BB3A-777D064CBFA9}">
      <dsp:nvSpPr>
        <dsp:cNvPr id="0" name=""/>
        <dsp:cNvSpPr/>
      </dsp:nvSpPr>
      <dsp:spPr>
        <a:xfrm rot="10800000">
          <a:off x="1525786" y="4918928"/>
          <a:ext cx="5117973" cy="946692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46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Usporedi karakteristike ptica i sisavaca.</a:t>
          </a:r>
        </a:p>
      </dsp:txBody>
      <dsp:txXfrm rot="10800000">
        <a:off x="1762459" y="4918928"/>
        <a:ext cx="4881300" cy="946692"/>
      </dsp:txXfrm>
    </dsp:sp>
    <dsp:sp modelId="{542A71A1-C6E4-45E0-8F54-1A920EB5A5CB}">
      <dsp:nvSpPr>
        <dsp:cNvPr id="0" name=""/>
        <dsp:cNvSpPr/>
      </dsp:nvSpPr>
      <dsp:spPr>
        <a:xfrm>
          <a:off x="1052440" y="4918928"/>
          <a:ext cx="946692" cy="9466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EFD3210-116B-479E-AADE-CC3A6657EF96}"/>
              </a:ext>
            </a:extLst>
          </p:cNvPr>
          <p:cNvSpPr txBox="1"/>
          <p:nvPr/>
        </p:nvSpPr>
        <p:spPr>
          <a:xfrm>
            <a:off x="1981200" y="5257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Razvrstavanje i raznolikost živih bića</a:t>
            </a:r>
          </a:p>
        </p:txBody>
      </p:sp>
      <p:pic>
        <p:nvPicPr>
          <p:cNvPr id="6" name="Slika 5" descr="Slika na kojoj se prikazuje tkanina&#10;&#10;Opis je automatski generiran">
            <a:extLst>
              <a:ext uri="{FF2B5EF4-FFF2-40B4-BE49-F238E27FC236}">
                <a16:creationId xmlns:a16="http://schemas.microsoft.com/office/drawing/2014/main" id="{92EE6106-C3DD-4529-A9A8-92F11192F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38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F89B627-A649-425A-BC9D-A3C0134F6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21"/>
            <a:ext cx="9144000" cy="6103358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DD6EF45-37E4-4D26-A1ED-A1CD4956CD83}"/>
              </a:ext>
            </a:extLst>
          </p:cNvPr>
          <p:cNvSpPr txBox="1"/>
          <p:nvPr/>
        </p:nvSpPr>
        <p:spPr>
          <a:xfrm>
            <a:off x="1219200" y="79925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FF00"/>
                </a:solidFill>
              </a:rPr>
              <a:t>BILJKE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8A48331-140B-4644-909E-BE6BD21180A0}"/>
              </a:ext>
            </a:extLst>
          </p:cNvPr>
          <p:cNvSpPr txBox="1"/>
          <p:nvPr/>
        </p:nvSpPr>
        <p:spPr>
          <a:xfrm>
            <a:off x="228600" y="1399246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err="1">
                <a:solidFill>
                  <a:schemeClr val="bg1"/>
                </a:solidFill>
              </a:rPr>
              <a:t>autotrofni</a:t>
            </a:r>
            <a:r>
              <a:rPr lang="hr-HR" b="1" dirty="0">
                <a:solidFill>
                  <a:schemeClr val="bg1"/>
                </a:solidFill>
              </a:rPr>
              <a:t> višestanični </a:t>
            </a:r>
            <a:r>
              <a:rPr lang="hr-HR" dirty="0">
                <a:solidFill>
                  <a:schemeClr val="bg1"/>
                </a:solidFill>
              </a:rPr>
              <a:t>organizmi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prilagođeni životu na kopnu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prema stupnju složenosti razlikujemo: </a:t>
            </a:r>
            <a:r>
              <a:rPr lang="hr-HR" b="1" dirty="0">
                <a:solidFill>
                  <a:schemeClr val="bg1"/>
                </a:solidFill>
              </a:rPr>
              <a:t>MAHOVINE, PAPRATNJAČE, SJEMENJAČE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DD8E0DF-26D5-41CF-9BC1-760E1DFAD262}"/>
              </a:ext>
            </a:extLst>
          </p:cNvPr>
          <p:cNvSpPr txBox="1"/>
          <p:nvPr/>
        </p:nvSpPr>
        <p:spPr>
          <a:xfrm>
            <a:off x="4572000" y="992537"/>
            <a:ext cx="487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MAHOVINE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prave kopnene </a:t>
            </a:r>
            <a:r>
              <a:rPr lang="hr-HR" dirty="0">
                <a:solidFill>
                  <a:schemeClr val="bg1"/>
                </a:solidFill>
              </a:rPr>
              <a:t>biljke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žive </a:t>
            </a:r>
            <a:r>
              <a:rPr lang="hr-HR" b="1" dirty="0">
                <a:solidFill>
                  <a:schemeClr val="bg1"/>
                </a:solidFill>
              </a:rPr>
              <a:t>u vlažnim i sjenovitim </a:t>
            </a:r>
            <a:r>
              <a:rPr lang="hr-HR" dirty="0">
                <a:solidFill>
                  <a:schemeClr val="bg1"/>
                </a:solidFill>
              </a:rPr>
              <a:t>staništima, </a:t>
            </a:r>
            <a:r>
              <a:rPr lang="hr-HR" b="1" dirty="0">
                <a:solidFill>
                  <a:schemeClr val="bg1"/>
                </a:solidFill>
              </a:rPr>
              <a:t>krovovima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b="1" dirty="0">
                <a:solidFill>
                  <a:schemeClr val="bg1"/>
                </a:solidFill>
              </a:rPr>
              <a:t>zidovima</a:t>
            </a:r>
            <a:r>
              <a:rPr lang="hr-HR" dirty="0">
                <a:solidFill>
                  <a:schemeClr val="bg1"/>
                </a:solidFill>
              </a:rPr>
              <a:t> kuća, izvorima voda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nemaju razvijene provodne žile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vodu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b="1" dirty="0">
                <a:solidFill>
                  <a:schemeClr val="bg1"/>
                </a:solidFill>
              </a:rPr>
              <a:t>primaju cijelom površinom </a:t>
            </a:r>
            <a:r>
              <a:rPr lang="hr-HR" dirty="0">
                <a:solidFill>
                  <a:schemeClr val="bg1"/>
                </a:solidFill>
              </a:rPr>
              <a:t>tijela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voda im je nužna </a:t>
            </a:r>
            <a:r>
              <a:rPr lang="hr-HR" b="1" dirty="0">
                <a:solidFill>
                  <a:schemeClr val="bg1"/>
                </a:solidFill>
              </a:rPr>
              <a:t>za razmnožavanje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675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3C5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EBA138-EB73-4190-BF1A-F6B5CA66F887}"/>
              </a:ext>
            </a:extLst>
          </p:cNvPr>
          <p:cNvSpPr txBox="1"/>
          <p:nvPr/>
        </p:nvSpPr>
        <p:spPr>
          <a:xfrm>
            <a:off x="393192" y="491260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BILJKE</a:t>
            </a:r>
          </a:p>
        </p:txBody>
      </p:sp>
      <p:pic>
        <p:nvPicPr>
          <p:cNvPr id="5" name="Slika 4" descr="Slika na kojoj se prikazuje biljka, list, paprat, nebo&#10;&#10;Opis je automatski generiran">
            <a:extLst>
              <a:ext uri="{FF2B5EF4-FFF2-40B4-BE49-F238E27FC236}">
                <a16:creationId xmlns:a16="http://schemas.microsoft.com/office/drawing/2014/main" id="{79D38EAE-923D-4483-A2AF-89DF8968DE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4" r="18446" b="4"/>
          <a:stretch/>
        </p:blipFill>
        <p:spPr>
          <a:xfrm>
            <a:off x="245661" y="2454903"/>
            <a:ext cx="2582101" cy="4080254"/>
          </a:xfrm>
          <a:prstGeom prst="rect">
            <a:avLst/>
          </a:prstGeom>
        </p:spPr>
      </p:pic>
      <p:pic>
        <p:nvPicPr>
          <p:cNvPr id="9" name="Slika 8" descr="Slika na kojoj se prikazuje biljka, stablo&#10;&#10;Opis je automatski generiran">
            <a:extLst>
              <a:ext uri="{FF2B5EF4-FFF2-40B4-BE49-F238E27FC236}">
                <a16:creationId xmlns:a16="http://schemas.microsoft.com/office/drawing/2014/main" id="{AD7E67C6-FF58-4AEA-98C4-E910804AE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r="12933" b="4"/>
          <a:stretch/>
        </p:blipFill>
        <p:spPr>
          <a:xfrm>
            <a:off x="2956695" y="2454902"/>
            <a:ext cx="2582102" cy="1958184"/>
          </a:xfrm>
          <a:prstGeom prst="rect">
            <a:avLst/>
          </a:prstGeom>
        </p:spPr>
      </p:pic>
      <p:pic>
        <p:nvPicPr>
          <p:cNvPr id="11" name="Slika 10" descr="Slika na kojoj se prikazuje biljka, list, paprat, zeleno&#10;&#10;Opis je automatski generiran">
            <a:extLst>
              <a:ext uri="{FF2B5EF4-FFF2-40B4-BE49-F238E27FC236}">
                <a16:creationId xmlns:a16="http://schemas.microsoft.com/office/drawing/2014/main" id="{E2B05BBC-5A20-4660-9199-5F43843E6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7" b="1"/>
          <a:stretch/>
        </p:blipFill>
        <p:spPr>
          <a:xfrm>
            <a:off x="2955795" y="4572285"/>
            <a:ext cx="2585466" cy="19568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D57311E-35F4-485C-B411-CCB2C1D4D595}"/>
              </a:ext>
            </a:extLst>
          </p:cNvPr>
          <p:cNvSpPr txBox="1"/>
          <p:nvPr/>
        </p:nvSpPr>
        <p:spPr>
          <a:xfrm>
            <a:off x="5794201" y="763523"/>
            <a:ext cx="3234970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</a:rPr>
              <a:t>PAPRATNJAČE</a:t>
            </a:r>
            <a:endParaRPr lang="hr-HR" sz="24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zeljaste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b="1" dirty="0" err="1">
                <a:solidFill>
                  <a:srgbClr val="FFFFFF"/>
                </a:solidFill>
              </a:rPr>
              <a:t>kopnene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biljke</a:t>
            </a:r>
            <a:endParaRPr lang="hr-HR" sz="1900" dirty="0">
              <a:solidFill>
                <a:srgbClr val="FFFFFF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rgbClr val="FFFFFF"/>
                </a:solidFill>
              </a:rPr>
              <a:t>nekada</a:t>
            </a:r>
            <a:r>
              <a:rPr lang="en-US" sz="1900" b="1" dirty="0">
                <a:solidFill>
                  <a:srgbClr val="FFFFFF"/>
                </a:solidFill>
              </a:rPr>
              <a:t> </a:t>
            </a:r>
            <a:r>
              <a:rPr lang="en-US" sz="1900" b="1" dirty="0" err="1">
                <a:solidFill>
                  <a:srgbClr val="FFFFFF"/>
                </a:solidFill>
              </a:rPr>
              <a:t>drvenaste</a:t>
            </a:r>
            <a:r>
              <a:rPr lang="en-US" sz="1900" b="1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biljke</a:t>
            </a:r>
            <a:r>
              <a:rPr lang="en-US" sz="1900" dirty="0">
                <a:solidFill>
                  <a:srgbClr val="FFFFFF"/>
                </a:solidFill>
              </a:rPr>
              <a:t>- </a:t>
            </a:r>
            <a:r>
              <a:rPr lang="en-US" sz="1900" dirty="0" err="1">
                <a:solidFill>
                  <a:srgbClr val="FFFFFF"/>
                </a:solidFill>
              </a:rPr>
              <a:t>nastanak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b="1" dirty="0" err="1">
                <a:solidFill>
                  <a:srgbClr val="FFFFFF"/>
                </a:solidFill>
              </a:rPr>
              <a:t>ugljena</a:t>
            </a:r>
            <a:endParaRPr lang="hr-HR" sz="1900" b="1" dirty="0">
              <a:solidFill>
                <a:srgbClr val="FFFFFF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b="1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biljni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organi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papratnjača</a:t>
            </a:r>
            <a:r>
              <a:rPr lang="en-US" sz="1900" dirty="0">
                <a:solidFill>
                  <a:srgbClr val="FFFFFF"/>
                </a:solidFill>
              </a:rPr>
              <a:t>: </a:t>
            </a:r>
            <a:r>
              <a:rPr lang="en-US" sz="1900" b="1" dirty="0" err="1">
                <a:solidFill>
                  <a:srgbClr val="FFFFFF"/>
                </a:solidFill>
              </a:rPr>
              <a:t>korijen</a:t>
            </a:r>
            <a:r>
              <a:rPr lang="en-US" sz="1900" b="1" dirty="0">
                <a:solidFill>
                  <a:srgbClr val="FFFFFF"/>
                </a:solidFill>
              </a:rPr>
              <a:t>, list, </a:t>
            </a:r>
            <a:r>
              <a:rPr lang="en-US" sz="1900" b="1" dirty="0" err="1">
                <a:solidFill>
                  <a:srgbClr val="FFFFFF"/>
                </a:solidFill>
              </a:rPr>
              <a:t>stabljika</a:t>
            </a:r>
            <a:endParaRPr lang="hr-HR" sz="1900" b="1" dirty="0">
              <a:solidFill>
                <a:srgbClr val="FFFFFF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b="1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imaju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b="1" dirty="0" err="1">
                <a:solidFill>
                  <a:srgbClr val="FFFFFF"/>
                </a:solidFill>
              </a:rPr>
              <a:t>provodne</a:t>
            </a:r>
            <a:r>
              <a:rPr lang="en-US" sz="1900" b="1" dirty="0">
                <a:solidFill>
                  <a:srgbClr val="FFFFFF"/>
                </a:solidFill>
              </a:rPr>
              <a:t> </a:t>
            </a:r>
            <a:r>
              <a:rPr lang="en-US" sz="1900" b="1" dirty="0" err="1">
                <a:solidFill>
                  <a:srgbClr val="FFFFFF"/>
                </a:solidFill>
              </a:rPr>
              <a:t>žile</a:t>
            </a:r>
            <a:endParaRPr lang="hr-HR" sz="1900" b="1" dirty="0">
              <a:solidFill>
                <a:srgbClr val="FFFFFF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b="1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FFFFFF"/>
                </a:solidFill>
              </a:rPr>
              <a:t>za </a:t>
            </a:r>
            <a:r>
              <a:rPr lang="en-US" sz="1900" b="1" dirty="0" err="1">
                <a:solidFill>
                  <a:srgbClr val="FFFFFF"/>
                </a:solidFill>
              </a:rPr>
              <a:t>oplodnju</a:t>
            </a:r>
            <a:r>
              <a:rPr lang="en-US" sz="1900" b="1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im</a:t>
            </a:r>
            <a:r>
              <a:rPr lang="en-US" sz="1900" dirty="0">
                <a:solidFill>
                  <a:srgbClr val="FFFFFF"/>
                </a:solidFill>
              </a:rPr>
              <a:t> je </a:t>
            </a:r>
            <a:r>
              <a:rPr lang="en-US" sz="1900" dirty="0" err="1">
                <a:solidFill>
                  <a:srgbClr val="FFFFFF"/>
                </a:solidFill>
              </a:rPr>
              <a:t>potrebna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b="1" dirty="0" err="1">
                <a:solidFill>
                  <a:srgbClr val="FFFFFF"/>
                </a:solidFill>
              </a:rPr>
              <a:t>voda</a:t>
            </a:r>
            <a:endParaRPr lang="en-US" sz="1900" b="1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AEBA138-EB73-4190-BF1A-F6B5CA66F887}"/>
              </a:ext>
            </a:extLst>
          </p:cNvPr>
          <p:cNvSpPr txBox="1"/>
          <p:nvPr/>
        </p:nvSpPr>
        <p:spPr>
          <a:xfrm>
            <a:off x="3802783" y="35075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BILJKE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D57311E-35F4-485C-B411-CCB2C1D4D595}"/>
              </a:ext>
            </a:extLst>
          </p:cNvPr>
          <p:cNvSpPr txBox="1"/>
          <p:nvPr/>
        </p:nvSpPr>
        <p:spPr>
          <a:xfrm>
            <a:off x="300072" y="177959"/>
            <a:ext cx="3534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hr-HR" sz="2000" dirty="0"/>
          </a:p>
          <a:p>
            <a:r>
              <a:rPr lang="hr-HR" sz="2000" b="1" dirty="0"/>
              <a:t>SJEMENJAČE</a:t>
            </a:r>
          </a:p>
          <a:p>
            <a:endParaRPr lang="hr-HR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najrazvijenije kopnene </a:t>
            </a:r>
            <a:r>
              <a:rPr lang="hr-HR" dirty="0"/>
              <a:t>biljke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imaju </a:t>
            </a:r>
            <a:r>
              <a:rPr lang="hr-HR" b="1" dirty="0"/>
              <a:t>biljne organe, provodne žile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razmnožavanje </a:t>
            </a:r>
            <a:r>
              <a:rPr lang="hr-HR" b="1" dirty="0"/>
              <a:t>neovisno o vodi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imaju cvijet- biljke cvjetnice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CB7A04-9125-4F8A-B286-AD6EE9300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" y="2590800"/>
            <a:ext cx="3589793" cy="390123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18751C-09C4-467D-9CBF-2F19C6A873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65" y="909607"/>
            <a:ext cx="5103232" cy="382742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5A829B8-7F28-4F1B-80CD-12D091DD6416}"/>
              </a:ext>
            </a:extLst>
          </p:cNvPr>
          <p:cNvSpPr txBox="1"/>
          <p:nvPr/>
        </p:nvSpPr>
        <p:spPr>
          <a:xfrm>
            <a:off x="3657600" y="4775699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stvaraju </a:t>
            </a:r>
            <a:r>
              <a:rPr lang="hr-HR" b="1" dirty="0"/>
              <a:t>sjemenke</a:t>
            </a:r>
            <a:r>
              <a:rPr lang="hr-HR" dirty="0"/>
              <a:t> (nastaju od sjemenih zametaka)</a:t>
            </a:r>
          </a:p>
          <a:p>
            <a:endParaRPr lang="hr-HR" dirty="0"/>
          </a:p>
          <a:p>
            <a:pPr marL="342900" indent="-342900">
              <a:buAutoNum type="alphaLcParenR"/>
            </a:pPr>
            <a:r>
              <a:rPr lang="hr-HR" b="1" dirty="0"/>
              <a:t>GOLOSJEMENJAČE</a:t>
            </a:r>
            <a:r>
              <a:rPr lang="hr-HR" dirty="0"/>
              <a:t> (sjemeni zametci goli)</a:t>
            </a:r>
          </a:p>
          <a:p>
            <a:pPr marL="342900" indent="-342900">
              <a:buAutoNum type="alphaLcParenR"/>
            </a:pPr>
            <a:r>
              <a:rPr lang="hr-HR" b="1" dirty="0"/>
              <a:t>KRITOSJEMENJAČE </a:t>
            </a:r>
            <a:r>
              <a:rPr lang="hr-HR" dirty="0"/>
              <a:t>(sjemeni zameci zatvoreni unutar ženskoga cvijeta)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579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E545CA4-7FF4-4746-8B5B-9702DF635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7942"/>
            <a:ext cx="4857946" cy="613690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5BD493B-BEB0-489E-9114-5298ACD1C709}"/>
              </a:ext>
            </a:extLst>
          </p:cNvPr>
          <p:cNvSpPr txBox="1"/>
          <p:nvPr/>
        </p:nvSpPr>
        <p:spPr>
          <a:xfrm>
            <a:off x="1371600" y="275701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ŽIVOTINJE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105A50C-FF5F-40B3-8E41-E096A9DE9746}"/>
              </a:ext>
            </a:extLst>
          </p:cNvPr>
          <p:cNvSpPr txBox="1"/>
          <p:nvPr/>
        </p:nvSpPr>
        <p:spPr>
          <a:xfrm>
            <a:off x="381000" y="3522499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err="1"/>
              <a:t>heterotrofni</a:t>
            </a:r>
            <a:r>
              <a:rPr lang="hr-HR" b="1" dirty="0"/>
              <a:t> višestanični </a:t>
            </a:r>
            <a:r>
              <a:rPr lang="hr-HR" dirty="0"/>
              <a:t>organizmi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2 skupine: </a:t>
            </a:r>
            <a:r>
              <a:rPr lang="hr-HR" b="1" dirty="0"/>
              <a:t>beskralježnjaci</a:t>
            </a:r>
            <a:r>
              <a:rPr lang="hr-HR" dirty="0"/>
              <a:t> i </a:t>
            </a:r>
            <a:r>
              <a:rPr lang="hr-HR" b="1" dirty="0" err="1"/>
              <a:t>svitkovci</a:t>
            </a: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749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uređeno, nekoliko&#10;&#10;Opis je automatski generiran">
            <a:extLst>
              <a:ext uri="{FF2B5EF4-FFF2-40B4-BE49-F238E27FC236}">
                <a16:creationId xmlns:a16="http://schemas.microsoft.com/office/drawing/2014/main" id="{BAE630F0-4C89-453C-8152-A702E591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5105400" cy="3003824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74D1F6D-8F6E-4978-B48D-FBCE3DC13763}"/>
              </a:ext>
            </a:extLst>
          </p:cNvPr>
          <p:cNvSpPr txBox="1"/>
          <p:nvPr/>
        </p:nvSpPr>
        <p:spPr>
          <a:xfrm>
            <a:off x="4242955" y="53563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ŽIVOTINJE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4A9F6C3-6B63-436B-A8FA-666E5CC58736}"/>
              </a:ext>
            </a:extLst>
          </p:cNvPr>
          <p:cNvSpPr txBox="1"/>
          <p:nvPr/>
        </p:nvSpPr>
        <p:spPr>
          <a:xfrm>
            <a:off x="509155" y="1274564"/>
            <a:ext cx="7467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BESKRALJEŽNJACI</a:t>
            </a:r>
          </a:p>
          <a:p>
            <a:endParaRPr lang="hr-HR" sz="2000" b="1" dirty="0"/>
          </a:p>
          <a:p>
            <a:pPr marL="342900" indent="-342900">
              <a:buAutoNum type="alphaLcParenR"/>
            </a:pPr>
            <a:r>
              <a:rPr lang="hr-HR" b="1" dirty="0"/>
              <a:t>SPUŽVE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najjednostavnije</a:t>
            </a:r>
            <a:r>
              <a:rPr lang="hr-HR" dirty="0"/>
              <a:t> građene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stanice se </a:t>
            </a:r>
            <a:r>
              <a:rPr lang="hr-HR" b="1" dirty="0"/>
              <a:t>ne udružuju u tkiva </a:t>
            </a:r>
            <a:r>
              <a:rPr lang="hr-HR" dirty="0"/>
              <a:t>ni u organe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sjedilački način </a:t>
            </a:r>
            <a:r>
              <a:rPr lang="hr-HR" dirty="0"/>
              <a:t>života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većinom </a:t>
            </a:r>
            <a:r>
              <a:rPr lang="hr-HR" b="1" dirty="0"/>
              <a:t>morski organizmi</a:t>
            </a:r>
          </a:p>
          <a:p>
            <a:endParaRPr lang="hr-HR" dirty="0"/>
          </a:p>
          <a:p>
            <a:r>
              <a:rPr lang="hr-HR" b="1" dirty="0"/>
              <a:t>b)  ŽARNJACI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zrakasta simetrija </a:t>
            </a:r>
            <a:r>
              <a:rPr lang="hr-HR" dirty="0"/>
              <a:t>tijela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stanice </a:t>
            </a:r>
            <a:r>
              <a:rPr lang="hr-HR" b="1" dirty="0"/>
              <a:t>udružene</a:t>
            </a:r>
            <a:r>
              <a:rPr lang="hr-HR" dirty="0"/>
              <a:t> u tkiva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err="1"/>
              <a:t>žarnicama</a:t>
            </a:r>
            <a:r>
              <a:rPr lang="hr-HR" dirty="0"/>
              <a:t> omamljuju i ubijaju plijen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žive u vodama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sjedilački način života </a:t>
            </a:r>
            <a:r>
              <a:rPr lang="hr-HR" dirty="0"/>
              <a:t>(koralj, hidra, moruzgva)  ili </a:t>
            </a:r>
            <a:r>
              <a:rPr lang="hr-HR" b="1" dirty="0" err="1"/>
              <a:t>slobodnoplivajući</a:t>
            </a:r>
            <a:r>
              <a:rPr lang="hr-HR" dirty="0"/>
              <a:t> (meduza)</a:t>
            </a:r>
          </a:p>
        </p:txBody>
      </p:sp>
    </p:spTree>
    <p:extLst>
      <p:ext uri="{BB962C8B-B14F-4D97-AF65-F5344CB8AC3E}">
        <p14:creationId xmlns:p14="http://schemas.microsoft.com/office/powerpoint/2010/main" val="331025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B1B8282-C032-4661-AD7A-F8C3D0D75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7296"/>
            <a:ext cx="4186287" cy="544798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74D1F6D-8F6E-4978-B48D-FBCE3DC13763}"/>
              </a:ext>
            </a:extLst>
          </p:cNvPr>
          <p:cNvSpPr txBox="1"/>
          <p:nvPr/>
        </p:nvSpPr>
        <p:spPr>
          <a:xfrm>
            <a:off x="4242955" y="53563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ŽIVOTINJE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4A9F6C3-6B63-436B-A8FA-666E5CC58736}"/>
              </a:ext>
            </a:extLst>
          </p:cNvPr>
          <p:cNvSpPr txBox="1"/>
          <p:nvPr/>
        </p:nvSpPr>
        <p:spPr>
          <a:xfrm>
            <a:off x="609600" y="1035002"/>
            <a:ext cx="7924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BESKRALJEŽNJACI</a:t>
            </a:r>
          </a:p>
          <a:p>
            <a:endParaRPr lang="hr-HR" dirty="0"/>
          </a:p>
          <a:p>
            <a:r>
              <a:rPr lang="hr-HR" b="1" dirty="0"/>
              <a:t>c)   PLOŠNJACI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dirty="0"/>
              <a:t>najjednostavnije životinje koje imaju </a:t>
            </a:r>
            <a:r>
              <a:rPr lang="hr-HR" b="1" dirty="0"/>
              <a:t>dvobočnu simetriju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dirty="0"/>
              <a:t>slobodne vrste žive u vodama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/>
              <a:t>trakavice, metilji </a:t>
            </a:r>
            <a:r>
              <a:rPr lang="hr-HR" dirty="0"/>
              <a:t>žive u tijelu domaćina</a:t>
            </a:r>
          </a:p>
          <a:p>
            <a:endParaRPr lang="hr-HR" dirty="0"/>
          </a:p>
          <a:p>
            <a:r>
              <a:rPr lang="hr-HR" b="1" dirty="0"/>
              <a:t>d)  OBLIĆI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dvobočno simetrične životinje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često nametnici </a:t>
            </a:r>
            <a:r>
              <a:rPr lang="hr-HR" dirty="0"/>
              <a:t>(dječja glista)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prohodno probavilo</a:t>
            </a:r>
            <a:r>
              <a:rPr lang="hr-HR" dirty="0"/>
              <a:t> (usni i crijevni otvor)</a:t>
            </a:r>
          </a:p>
          <a:p>
            <a:endParaRPr lang="hr-HR" dirty="0"/>
          </a:p>
        </p:txBody>
      </p:sp>
      <p:pic>
        <p:nvPicPr>
          <p:cNvPr id="6" name="Slika 5" descr="Slika na kojoj se prikazuje crv&#10;&#10;Opis je automatski generiran">
            <a:extLst>
              <a:ext uri="{FF2B5EF4-FFF2-40B4-BE49-F238E27FC236}">
                <a16:creationId xmlns:a16="http://schemas.microsoft.com/office/drawing/2014/main" id="{C72743FE-6438-49BF-8D65-1083FD0F5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97449"/>
            <a:ext cx="2708890" cy="20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7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74D1F6D-8F6E-4978-B48D-FBCE3DC13763}"/>
              </a:ext>
            </a:extLst>
          </p:cNvPr>
          <p:cNvSpPr txBox="1"/>
          <p:nvPr/>
        </p:nvSpPr>
        <p:spPr>
          <a:xfrm>
            <a:off x="1295400" y="39802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ŽIVOTINJE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4A9F6C3-6B63-436B-A8FA-666E5CC58736}"/>
              </a:ext>
            </a:extLst>
          </p:cNvPr>
          <p:cNvSpPr txBox="1"/>
          <p:nvPr/>
        </p:nvSpPr>
        <p:spPr>
          <a:xfrm>
            <a:off x="152400" y="1199668"/>
            <a:ext cx="385219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BESKRALJEŽNJACI</a:t>
            </a:r>
          </a:p>
          <a:p>
            <a:endParaRPr lang="hr-HR" dirty="0"/>
          </a:p>
          <a:p>
            <a:r>
              <a:rPr lang="hr-HR" b="1" dirty="0"/>
              <a:t>e) MEKUŠCI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mekana dvobočno </a:t>
            </a:r>
            <a:r>
              <a:rPr lang="hr-HR" b="1" dirty="0" err="1"/>
              <a:t>simentična</a:t>
            </a:r>
            <a:r>
              <a:rPr lang="hr-HR" b="1" dirty="0"/>
              <a:t> </a:t>
            </a:r>
            <a:r>
              <a:rPr lang="hr-HR" dirty="0"/>
              <a:t>ili </a:t>
            </a:r>
            <a:r>
              <a:rPr lang="hr-HR" b="1" dirty="0"/>
              <a:t>asimetrična</a:t>
            </a:r>
            <a:r>
              <a:rPr lang="hr-HR" dirty="0"/>
              <a:t> tijela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žive i </a:t>
            </a:r>
            <a:r>
              <a:rPr lang="hr-HR" b="1" dirty="0"/>
              <a:t>na kopnu i u vodi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prvi put se javlja srce i žile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sz="2000" b="1" dirty="0"/>
              <a:t>f) KOLUTIĆAVCI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dvobočno</a:t>
            </a:r>
            <a:r>
              <a:rPr lang="hr-HR" dirty="0"/>
              <a:t> simetrični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kolutićavog</a:t>
            </a:r>
            <a:r>
              <a:rPr lang="hr-HR" dirty="0"/>
              <a:t> tijela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većina živi u vodi, neki u vlažnome tlu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prvi put se pojavljuje zatvoreni krvotok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4EDAFE0-6AAB-4444-BC15-EEC4844C3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r="11835" b="1"/>
          <a:stretch/>
        </p:blipFill>
        <p:spPr>
          <a:xfrm>
            <a:off x="6330016" y="735827"/>
            <a:ext cx="2813984" cy="2665740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F45B125-187F-43E4-ABDE-4DA2460BEC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r="8699" b="1"/>
          <a:stretch/>
        </p:blipFill>
        <p:spPr>
          <a:xfrm>
            <a:off x="3781502" y="734696"/>
            <a:ext cx="2926643" cy="266573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2699E63-18C9-4D58-B243-6D60CA2C59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19261"/>
          <a:stretch/>
        </p:blipFill>
        <p:spPr>
          <a:xfrm>
            <a:off x="6320589" y="3462779"/>
            <a:ext cx="2813984" cy="265317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EA92C84-3230-4606-9534-BF6967EDC3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5" r="7367" b="1"/>
          <a:stretch/>
        </p:blipFill>
        <p:spPr>
          <a:xfrm>
            <a:off x="3849246" y="3473118"/>
            <a:ext cx="2858899" cy="2632499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822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D3604D9-2690-4A0F-AB50-781633BFD269}"/>
              </a:ext>
            </a:extLst>
          </p:cNvPr>
          <p:cNvSpPr txBox="1"/>
          <p:nvPr/>
        </p:nvSpPr>
        <p:spPr>
          <a:xfrm>
            <a:off x="4242955" y="53563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ŽIVOTINJE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1617FF5-1A21-4D42-A3CC-E7D8A754681B}"/>
              </a:ext>
            </a:extLst>
          </p:cNvPr>
          <p:cNvSpPr txBox="1"/>
          <p:nvPr/>
        </p:nvSpPr>
        <p:spPr>
          <a:xfrm>
            <a:off x="685800" y="3833684"/>
            <a:ext cx="457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BESKRALJEŽNJACI</a:t>
            </a:r>
          </a:p>
          <a:p>
            <a:endParaRPr lang="hr-HR" dirty="0"/>
          </a:p>
          <a:p>
            <a:r>
              <a:rPr lang="hr-HR" b="1" dirty="0"/>
              <a:t>g) ČLANKONOŠCI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dvobočno </a:t>
            </a:r>
            <a:r>
              <a:rPr lang="hr-HR" dirty="0"/>
              <a:t>simetrični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noge raščlanjene na članke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prilagođeni životu </a:t>
            </a:r>
            <a:r>
              <a:rPr lang="hr-HR" b="1" dirty="0"/>
              <a:t>na kopnu, zraku i u vodi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kod većine kolutići srasli u glavu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B90C749-EA73-4574-92BE-C587E6722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30" y="1096036"/>
            <a:ext cx="3497091" cy="233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58F8BCD-E522-487D-B992-443861C34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39133"/>
            <a:ext cx="2838076" cy="196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655F213-1C17-4238-B324-A57C58A0A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06" y="3639133"/>
            <a:ext cx="2051610" cy="1364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8490B19-BED4-4FA4-B158-67E0C87F1F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1" y="1041724"/>
            <a:ext cx="3552036" cy="236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592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FB3CE21-A110-4377-80E7-68600D6D4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13637" r="6927" b="-2"/>
          <a:stretch/>
        </p:blipFill>
        <p:spPr>
          <a:xfrm rot="16200000">
            <a:off x="1143000" y="-1066800"/>
            <a:ext cx="6858000" cy="9144000"/>
          </a:xfrm>
          <a:prstGeom prst="rect">
            <a:avLst/>
          </a:prstGeom>
        </p:spPr>
      </p:pic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62605" y="-2"/>
            <a:ext cx="4081395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A1CCD7E-FFC7-49DC-ACB3-14FF2551C985}"/>
              </a:ext>
            </a:extLst>
          </p:cNvPr>
          <p:cNvSpPr txBox="1"/>
          <p:nvPr/>
        </p:nvSpPr>
        <p:spPr>
          <a:xfrm>
            <a:off x="5715000" y="681357"/>
            <a:ext cx="3046982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ŽIVOTINJE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08CC31C-A7C0-4687-A528-4C77E9AE5A70}"/>
              </a:ext>
            </a:extLst>
          </p:cNvPr>
          <p:cNvSpPr txBox="1"/>
          <p:nvPr/>
        </p:nvSpPr>
        <p:spPr>
          <a:xfrm>
            <a:off x="5715000" y="1675613"/>
            <a:ext cx="3220255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BESKRALJEŽNJACI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b="1" dirty="0"/>
              <a:t>h) </a:t>
            </a:r>
            <a:r>
              <a:rPr lang="en-US" b="1" dirty="0"/>
              <a:t>BODLJIKAŠI</a:t>
            </a:r>
            <a:endParaRPr lang="hr-HR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zrakasto</a:t>
            </a:r>
            <a:r>
              <a:rPr lang="en-US" b="1" dirty="0"/>
              <a:t> </a:t>
            </a:r>
            <a:r>
              <a:rPr lang="en-US" b="1" dirty="0" err="1"/>
              <a:t>simetrične</a:t>
            </a:r>
            <a:r>
              <a:rPr lang="en-US" b="1" dirty="0"/>
              <a:t> </a:t>
            </a:r>
            <a:r>
              <a:rPr lang="en-US" dirty="0" err="1"/>
              <a:t>životinje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žive</a:t>
            </a:r>
            <a:r>
              <a:rPr lang="en-US" dirty="0"/>
              <a:t> </a:t>
            </a:r>
            <a:r>
              <a:rPr lang="en-US" b="1" dirty="0"/>
              <a:t>u </a:t>
            </a:r>
            <a:r>
              <a:rPr lang="en-US" b="1" dirty="0" err="1"/>
              <a:t>moru</a:t>
            </a: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ježinci</a:t>
            </a:r>
            <a:r>
              <a:rPr lang="en-US" b="1" dirty="0"/>
              <a:t>, </a:t>
            </a:r>
            <a:r>
              <a:rPr lang="en-US" b="1" dirty="0" err="1"/>
              <a:t>zvjezdače</a:t>
            </a:r>
            <a:r>
              <a:rPr lang="en-US" b="1" dirty="0"/>
              <a:t>, </a:t>
            </a:r>
            <a:r>
              <a:rPr lang="en-US" b="1" dirty="0" err="1"/>
              <a:t>zmijače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trpovi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3952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3F01EBD-653C-4E4F-BD93-9A6CDF6AD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5891" b="2"/>
          <a:stretch/>
        </p:blipFill>
        <p:spPr>
          <a:xfrm>
            <a:off x="4562839" y="-168316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D82DBB6-7F7D-43FC-ABD1-995F3C8D0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r="10287"/>
          <a:stretch/>
        </p:blipFill>
        <p:spPr>
          <a:xfrm>
            <a:off x="4801730" y="3061717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CF567D8-FB2A-4037-B72D-13C463DD432D}"/>
              </a:ext>
            </a:extLst>
          </p:cNvPr>
          <p:cNvSpPr txBox="1"/>
          <p:nvPr/>
        </p:nvSpPr>
        <p:spPr>
          <a:xfrm>
            <a:off x="1676400" y="170052"/>
            <a:ext cx="3602727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ŽIVOTINJE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00E7F1F-F76D-4192-A6AE-4EBFEF16EE2D}"/>
              </a:ext>
            </a:extLst>
          </p:cNvPr>
          <p:cNvSpPr txBox="1"/>
          <p:nvPr/>
        </p:nvSpPr>
        <p:spPr>
          <a:xfrm>
            <a:off x="1295399" y="1521389"/>
            <a:ext cx="4364728" cy="448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000000"/>
                </a:solidFill>
              </a:rPr>
              <a:t>KRALJEŽNJACI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rgbClr val="000000"/>
                </a:solidFill>
              </a:rPr>
              <a:t>dvobočno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simetrični</a:t>
            </a:r>
            <a:endParaRPr lang="en-US" sz="21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</a:rPr>
              <a:t>glava</a:t>
            </a:r>
            <a:r>
              <a:rPr lang="en-US" sz="2100" dirty="0">
                <a:solidFill>
                  <a:srgbClr val="000000"/>
                </a:solidFill>
              </a:rPr>
              <a:t>, </a:t>
            </a:r>
            <a:r>
              <a:rPr lang="en-US" sz="2100" dirty="0" err="1">
                <a:solidFill>
                  <a:srgbClr val="000000"/>
                </a:solidFill>
              </a:rPr>
              <a:t>trup</a:t>
            </a:r>
            <a:r>
              <a:rPr lang="en-US" sz="2100" dirty="0">
                <a:solidFill>
                  <a:srgbClr val="000000"/>
                </a:solidFill>
              </a:rPr>
              <a:t>, rep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hr-HR" sz="2100" b="1" dirty="0">
                <a:solidFill>
                  <a:srgbClr val="000000"/>
                </a:solidFill>
              </a:rPr>
              <a:t>1.</a:t>
            </a:r>
            <a:r>
              <a:rPr lang="en-US" sz="2100" b="1" dirty="0">
                <a:solidFill>
                  <a:srgbClr val="000000"/>
                </a:solidFill>
              </a:rPr>
              <a:t>RIBE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rgbClr val="000000"/>
                </a:solidFill>
              </a:rPr>
              <a:t>vodene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životinje</a:t>
            </a:r>
            <a:endParaRPr lang="en-US" sz="21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rgbClr val="000000"/>
                </a:solidFill>
              </a:rPr>
              <a:t>vretenasto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tijelo</a:t>
            </a:r>
            <a:endParaRPr lang="en-US" sz="21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rgbClr val="000000"/>
                </a:solidFill>
              </a:rPr>
              <a:t>škrge</a:t>
            </a:r>
            <a:endParaRPr lang="en-US" sz="21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err="1">
                <a:solidFill>
                  <a:srgbClr val="000000"/>
                </a:solidFill>
              </a:rPr>
              <a:t>ljuske</a:t>
            </a:r>
            <a:endParaRPr lang="en-US" sz="21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solidFill>
                  <a:srgbClr val="000000"/>
                </a:solidFill>
              </a:rPr>
              <a:t>parne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peraje</a:t>
            </a:r>
            <a:endParaRPr lang="hr-HR" sz="2100" dirty="0">
              <a:solidFill>
                <a:srgbClr val="000000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100" dirty="0">
              <a:solidFill>
                <a:srgbClr val="000000"/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hr-HR" sz="2100" dirty="0">
                <a:solidFill>
                  <a:srgbClr val="000000"/>
                </a:solidFill>
              </a:rPr>
              <a:t>a)</a:t>
            </a:r>
            <a:r>
              <a:rPr lang="en-US" sz="2100" b="1" dirty="0">
                <a:solidFill>
                  <a:srgbClr val="000000"/>
                </a:solidFill>
              </a:rPr>
              <a:t>HRSKAVIČNJAČE</a:t>
            </a:r>
            <a:r>
              <a:rPr lang="en-US" sz="2100" dirty="0">
                <a:solidFill>
                  <a:srgbClr val="000000"/>
                </a:solidFill>
              </a:rPr>
              <a:t>- </a:t>
            </a:r>
            <a:r>
              <a:rPr lang="en-US" sz="2100" dirty="0" err="1">
                <a:solidFill>
                  <a:srgbClr val="000000"/>
                </a:solidFill>
              </a:rPr>
              <a:t>morski</a:t>
            </a:r>
            <a:r>
              <a:rPr lang="en-US" sz="2100" dirty="0">
                <a:solidFill>
                  <a:srgbClr val="000000"/>
                </a:solidFill>
              </a:rPr>
              <a:t> pas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hr-HR" sz="2100" dirty="0">
                <a:solidFill>
                  <a:srgbClr val="000000"/>
                </a:solidFill>
              </a:rPr>
              <a:t>b)</a:t>
            </a:r>
            <a:r>
              <a:rPr lang="en-US" sz="2100" b="1" dirty="0">
                <a:solidFill>
                  <a:srgbClr val="000000"/>
                </a:solidFill>
              </a:rPr>
              <a:t>KOŠTUNJAČE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51CE954C-566A-42E3-999C-5A3BDD834DD0}"/>
              </a:ext>
            </a:extLst>
          </p:cNvPr>
          <p:cNvSpPr txBox="1"/>
          <p:nvPr/>
        </p:nvSpPr>
        <p:spPr>
          <a:xfrm>
            <a:off x="457200" y="172084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opisano </a:t>
            </a:r>
            <a:r>
              <a:rPr lang="hr-HR" b="1" dirty="0"/>
              <a:t>2 milijuna</a:t>
            </a:r>
            <a:r>
              <a:rPr lang="hr-HR" dirty="0"/>
              <a:t> vrsta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nemoguće utvrditi </a:t>
            </a:r>
            <a:r>
              <a:rPr lang="hr-HR" dirty="0"/>
              <a:t>točan broj vrsta na Zemlji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b="1" dirty="0"/>
              <a:t>SISTEMATIKA</a:t>
            </a:r>
            <a:r>
              <a:rPr lang="hr-HR" dirty="0"/>
              <a:t>- grana biologije koja se bavi razvrstavanjem (klasifikacijom) i uspoređivanjem živih bića</a:t>
            </a:r>
          </a:p>
          <a:p>
            <a:endParaRPr lang="hr-HR" dirty="0"/>
          </a:p>
          <a:p>
            <a:r>
              <a:rPr lang="hr-HR" b="1" dirty="0"/>
              <a:t>GENETIKA</a:t>
            </a:r>
            <a:r>
              <a:rPr lang="hr-HR" dirty="0"/>
              <a:t>- znanost kojom se istražuje nasljeđivanje i raznolikost genske informacije (utvrđuje srodnost među pojedinim skupinama)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7" name="Slika 6" descr="Slika na kojoj se prikazuje ptica, sjedenje, na otvorenom&#10;&#10;Opis je automatski generiran">
            <a:extLst>
              <a:ext uri="{FF2B5EF4-FFF2-40B4-BE49-F238E27FC236}">
                <a16:creationId xmlns:a16="http://schemas.microsoft.com/office/drawing/2014/main" id="{8E208B51-665B-4A10-91ED-A590EA328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54" y="1164001"/>
            <a:ext cx="3614711" cy="173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68C1C3D-96D2-4425-B342-41578274DE2E}"/>
              </a:ext>
            </a:extLst>
          </p:cNvPr>
          <p:cNvSpPr txBox="1"/>
          <p:nvPr/>
        </p:nvSpPr>
        <p:spPr>
          <a:xfrm>
            <a:off x="1752600" y="609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Razvrstavanje i uspoređivanje živih bića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ECD6B2-1792-42AE-959F-F0E759CE5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9354"/>
            <a:ext cx="3614711" cy="203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34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74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CF567D8-FB2A-4037-B72D-13C463DD432D}"/>
              </a:ext>
            </a:extLst>
          </p:cNvPr>
          <p:cNvSpPr txBox="1"/>
          <p:nvPr/>
        </p:nvSpPr>
        <p:spPr>
          <a:xfrm>
            <a:off x="393192" y="491260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ŽIVOTINJE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8E5A60-D15D-411C-A69C-975D1301C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r="4" b="4"/>
          <a:stretch/>
        </p:blipFill>
        <p:spPr>
          <a:xfrm>
            <a:off x="245659" y="2454903"/>
            <a:ext cx="2582101" cy="40802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7709EAB-69E1-45CF-9B97-D64CFE3E3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 r="29614" b="1"/>
          <a:stretch/>
        </p:blipFill>
        <p:spPr>
          <a:xfrm>
            <a:off x="2956695" y="2454901"/>
            <a:ext cx="2582102" cy="40802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00E7F1F-F76D-4192-A6AE-4EBFEF16EE2D}"/>
              </a:ext>
            </a:extLst>
          </p:cNvPr>
          <p:cNvSpPr txBox="1"/>
          <p:nvPr/>
        </p:nvSpPr>
        <p:spPr>
          <a:xfrm>
            <a:off x="5968479" y="763523"/>
            <a:ext cx="2633472" cy="533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</a:rPr>
              <a:t>KRALJEŽNJACI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b="1" dirty="0">
                <a:solidFill>
                  <a:srgbClr val="FFFFFF"/>
                </a:solidFill>
              </a:rPr>
              <a:t>2. </a:t>
            </a:r>
            <a:r>
              <a:rPr lang="en-US" b="1" dirty="0">
                <a:solidFill>
                  <a:srgbClr val="FFFFFF"/>
                </a:solidFill>
              </a:rPr>
              <a:t>VODOZEMCI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FF"/>
                </a:solidFill>
              </a:rPr>
              <a:t>dio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života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provode</a:t>
            </a:r>
            <a:r>
              <a:rPr lang="en-US" dirty="0">
                <a:solidFill>
                  <a:srgbClr val="FFFFFF"/>
                </a:solidFill>
              </a:rPr>
              <a:t> u </a:t>
            </a:r>
            <a:r>
              <a:rPr lang="en-US" dirty="0" err="1">
                <a:solidFill>
                  <a:srgbClr val="FFFFFF"/>
                </a:solidFill>
              </a:rPr>
              <a:t>vodi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npr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punoglavci</a:t>
            </a:r>
            <a:r>
              <a:rPr lang="en-US" dirty="0">
                <a:solidFill>
                  <a:srgbClr val="FFFFFF"/>
                </a:solidFill>
              </a:rPr>
              <a:t>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FF"/>
                </a:solidFill>
              </a:rPr>
              <a:t>žabe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vodenjaci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daždevnjaci</a:t>
            </a:r>
            <a:endParaRPr lang="en-US" b="1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b="1" dirty="0">
                <a:solidFill>
                  <a:srgbClr val="FFFFFF"/>
                </a:solidFill>
              </a:rPr>
              <a:t>3. </a:t>
            </a:r>
            <a:r>
              <a:rPr lang="en-US" b="1" dirty="0">
                <a:solidFill>
                  <a:srgbClr val="FFFFFF"/>
                </a:solidFill>
              </a:rPr>
              <a:t>GMAZOVI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FF"/>
                </a:solidFill>
              </a:rPr>
              <a:t>potpuno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prilagođeni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životu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kopnu-toplija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staništa</a:t>
            </a: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razmnožavanjem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nisu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povezani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vodu</a:t>
            </a: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FF"/>
                </a:solidFill>
              </a:rPr>
              <a:t>razvijena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pluća</a:t>
            </a:r>
            <a:endParaRPr lang="en-US" b="1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FF"/>
                </a:solidFill>
              </a:rPr>
              <a:t>krokodili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gušteri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kornjače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dirty="0" err="1">
                <a:solidFill>
                  <a:srgbClr val="FFFFFF"/>
                </a:solidFill>
              </a:rPr>
              <a:t>zmije</a:t>
            </a:r>
            <a:endParaRPr lang="en-US" b="1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86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CF567D8-FB2A-4037-B72D-13C463DD432D}"/>
              </a:ext>
            </a:extLst>
          </p:cNvPr>
          <p:cNvSpPr txBox="1"/>
          <p:nvPr/>
        </p:nvSpPr>
        <p:spPr>
          <a:xfrm>
            <a:off x="4242955" y="53563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ŽIVOTINJE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00E7F1F-F76D-4192-A6AE-4EBFEF16EE2D}"/>
              </a:ext>
            </a:extLst>
          </p:cNvPr>
          <p:cNvSpPr txBox="1"/>
          <p:nvPr/>
        </p:nvSpPr>
        <p:spPr>
          <a:xfrm>
            <a:off x="651009" y="997297"/>
            <a:ext cx="431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KRALJEŽNJACI</a:t>
            </a:r>
          </a:p>
          <a:p>
            <a:endParaRPr lang="hr-HR" dirty="0"/>
          </a:p>
          <a:p>
            <a:r>
              <a:rPr lang="hr-HR" b="1" dirty="0"/>
              <a:t>4. PTICE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prve</a:t>
            </a:r>
            <a:r>
              <a:rPr lang="hr-HR" dirty="0"/>
              <a:t> imaju </a:t>
            </a:r>
            <a:r>
              <a:rPr lang="hr-HR" b="1" dirty="0"/>
              <a:t>stalnu tjelesnu temperaturu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perje, kljun, krila</a:t>
            </a:r>
          </a:p>
          <a:p>
            <a:r>
              <a:rPr lang="hr-HR" dirty="0"/>
              <a:t>a) </a:t>
            </a:r>
            <a:r>
              <a:rPr lang="hr-HR" b="1" dirty="0"/>
              <a:t>NELETAČICE</a:t>
            </a:r>
            <a:r>
              <a:rPr lang="hr-HR" dirty="0"/>
              <a:t>- noj</a:t>
            </a:r>
          </a:p>
          <a:p>
            <a:r>
              <a:rPr lang="hr-HR" dirty="0"/>
              <a:t>b) </a:t>
            </a:r>
            <a:r>
              <a:rPr lang="hr-HR" b="1" dirty="0"/>
              <a:t>LETAČICE</a:t>
            </a:r>
            <a:r>
              <a:rPr lang="hr-HR" dirty="0"/>
              <a:t>-orao</a:t>
            </a:r>
          </a:p>
          <a:p>
            <a:endParaRPr lang="hr-HR" b="1" dirty="0"/>
          </a:p>
          <a:p>
            <a:r>
              <a:rPr lang="hr-HR" b="1" dirty="0"/>
              <a:t>5. SISAVCI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najrazvijenija skupina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dlaka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mladi sišu majčino mlijeko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rađaju žive mlade (iznimka </a:t>
            </a:r>
            <a:r>
              <a:rPr lang="hr-HR" dirty="0" err="1"/>
              <a:t>jednootvori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b="1" dirty="0"/>
              <a:t>A) JEDNOOTVORI</a:t>
            </a:r>
            <a:r>
              <a:rPr lang="hr-HR" dirty="0"/>
              <a:t>-čudnovati kljunaš</a:t>
            </a:r>
          </a:p>
          <a:p>
            <a:r>
              <a:rPr lang="hr-HR" b="1" dirty="0"/>
              <a:t>B) TOBOLČARI</a:t>
            </a:r>
          </a:p>
          <a:p>
            <a:r>
              <a:rPr lang="hr-HR" b="1" dirty="0"/>
              <a:t>C) PRAVI SISAVCI</a:t>
            </a:r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0887C67-0880-4C56-844F-52FCFBB10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12" y="1094225"/>
            <a:ext cx="1964902" cy="216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E3864E5-A26B-4004-8241-E891DEB2E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98" y="1080870"/>
            <a:ext cx="2053485" cy="221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2C009A5-235E-4475-A342-4AEDA4FD0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05" y="3352640"/>
            <a:ext cx="2026666" cy="153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718D44DB-A315-49E1-B7BF-E3D905A56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7" y="3411732"/>
            <a:ext cx="2153672" cy="143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0499FFF-F32B-42C1-8522-5831386F5D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34" y="5037147"/>
            <a:ext cx="4114800" cy="151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49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D0FCCDC-4D5F-479A-BF62-066E8557F9CB}"/>
              </a:ext>
            </a:extLst>
          </p:cNvPr>
          <p:cNvSpPr txBox="1"/>
          <p:nvPr/>
        </p:nvSpPr>
        <p:spPr>
          <a:xfrm>
            <a:off x="457200" y="685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6085430-BBF8-4DA2-81AE-496F04963C93}"/>
              </a:ext>
            </a:extLst>
          </p:cNvPr>
          <p:cNvSpPr txBox="1"/>
          <p:nvPr/>
        </p:nvSpPr>
        <p:spPr>
          <a:xfrm>
            <a:off x="1714500" y="1065941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Razvrstavanje i raznolikost živih bića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FE2B915-5BF3-4A57-B2E3-37F0CD6C8B0F}"/>
              </a:ext>
            </a:extLst>
          </p:cNvPr>
          <p:cNvSpPr txBox="1"/>
          <p:nvPr/>
        </p:nvSpPr>
        <p:spPr>
          <a:xfrm>
            <a:off x="609600" y="1712973"/>
            <a:ext cx="8534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opisano </a:t>
            </a:r>
            <a:r>
              <a:rPr lang="hr-HR" b="1" dirty="0"/>
              <a:t>2 milijuna</a:t>
            </a:r>
            <a:r>
              <a:rPr lang="hr-HR" dirty="0"/>
              <a:t> vrsta</a:t>
            </a:r>
          </a:p>
          <a:p>
            <a:endParaRPr lang="hr-HR" dirty="0"/>
          </a:p>
          <a:p>
            <a:r>
              <a:rPr lang="hr-HR" b="1" dirty="0"/>
              <a:t>SISTEMATIKA</a:t>
            </a:r>
            <a:r>
              <a:rPr lang="hr-HR" dirty="0"/>
              <a:t>- bavi se razvrstavanjem (klasifikacijom) i uspoređivanjem živih bića</a:t>
            </a:r>
          </a:p>
          <a:p>
            <a:r>
              <a:rPr lang="hr-HR" b="1" dirty="0"/>
              <a:t>GENETIKA</a:t>
            </a:r>
            <a:r>
              <a:rPr lang="hr-HR" dirty="0"/>
              <a:t>- istražuje nasljeđivanje i raznolikost genske informacije</a:t>
            </a:r>
          </a:p>
          <a:p>
            <a:r>
              <a:rPr lang="hr-HR" b="1" dirty="0"/>
              <a:t>DIHITOMSKI KLJUČEVI- </a:t>
            </a:r>
            <a:r>
              <a:rPr lang="hr-HR" dirty="0"/>
              <a:t>za lakše </a:t>
            </a:r>
            <a:r>
              <a:rPr lang="hr-HR" b="1" dirty="0"/>
              <a:t>određivanje </a:t>
            </a:r>
            <a:r>
              <a:rPr lang="hr-HR" dirty="0"/>
              <a:t>i </a:t>
            </a:r>
            <a:r>
              <a:rPr lang="hr-HR" b="1" dirty="0"/>
              <a:t>proučavanje </a:t>
            </a:r>
            <a:r>
              <a:rPr lang="hr-HR" dirty="0"/>
              <a:t>vrsta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2279884-DCB9-4EE1-A38A-D964DB1FD89B}"/>
              </a:ext>
            </a:extLst>
          </p:cNvPr>
          <p:cNvSpPr txBox="1"/>
          <p:nvPr/>
        </p:nvSpPr>
        <p:spPr>
          <a:xfrm>
            <a:off x="1371600" y="4167338"/>
            <a:ext cx="10287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ARHEJE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0454751-7EB2-470A-9195-506B9D48EAA9}"/>
              </a:ext>
            </a:extLst>
          </p:cNvPr>
          <p:cNvSpPr txBox="1"/>
          <p:nvPr/>
        </p:nvSpPr>
        <p:spPr>
          <a:xfrm>
            <a:off x="6396990" y="4212115"/>
            <a:ext cx="12611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BAKTERIJE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8173913-D6E6-4340-9D1F-26B9C4754BDA}"/>
              </a:ext>
            </a:extLst>
          </p:cNvPr>
          <p:cNvSpPr txBox="1"/>
          <p:nvPr/>
        </p:nvSpPr>
        <p:spPr>
          <a:xfrm>
            <a:off x="3768090" y="4458445"/>
            <a:ext cx="126111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EUKARIOTI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CC84647-AF64-401D-ACBC-353E5C4FFA65}"/>
              </a:ext>
            </a:extLst>
          </p:cNvPr>
          <p:cNvSpPr txBox="1"/>
          <p:nvPr/>
        </p:nvSpPr>
        <p:spPr>
          <a:xfrm>
            <a:off x="6172200" y="4685111"/>
            <a:ext cx="2286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CIJANOBAKTERIJE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BAKTERIJE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FF6FBC5-8440-4CCE-951A-0674136D6E57}"/>
              </a:ext>
            </a:extLst>
          </p:cNvPr>
          <p:cNvSpPr txBox="1"/>
          <p:nvPr/>
        </p:nvSpPr>
        <p:spPr>
          <a:xfrm>
            <a:off x="3543300" y="4974641"/>
            <a:ext cx="17145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PROTOKTISTI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BILJKE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ŽIVOTINJE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GLJIVE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DB422F5-9CF5-497B-A0E5-477BC436745D}"/>
              </a:ext>
            </a:extLst>
          </p:cNvPr>
          <p:cNvSpPr txBox="1"/>
          <p:nvPr/>
        </p:nvSpPr>
        <p:spPr>
          <a:xfrm>
            <a:off x="3672526" y="3379917"/>
            <a:ext cx="135667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/>
              <a:t>DOMENE</a:t>
            </a: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FBE6D319-4548-4E8B-B875-4A2E9DECB411}"/>
              </a:ext>
            </a:extLst>
          </p:cNvPr>
          <p:cNvCxnSpPr>
            <a:stCxn id="14" idx="1"/>
          </p:cNvCxnSpPr>
          <p:nvPr/>
        </p:nvCxnSpPr>
        <p:spPr>
          <a:xfrm flipH="1">
            <a:off x="2400300" y="3610750"/>
            <a:ext cx="1272226" cy="5565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0C20C8D1-5B28-4F5E-B480-4F7BFB1988F9}"/>
              </a:ext>
            </a:extLst>
          </p:cNvPr>
          <p:cNvCxnSpPr>
            <a:cxnSpLocks/>
          </p:cNvCxnSpPr>
          <p:nvPr/>
        </p:nvCxnSpPr>
        <p:spPr>
          <a:xfrm>
            <a:off x="4350863" y="3864818"/>
            <a:ext cx="0" cy="5319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F990D3AC-20AB-4413-B770-147B279930BA}"/>
              </a:ext>
            </a:extLst>
          </p:cNvPr>
          <p:cNvCxnSpPr>
            <a:cxnSpLocks/>
          </p:cNvCxnSpPr>
          <p:nvPr/>
        </p:nvCxnSpPr>
        <p:spPr>
          <a:xfrm>
            <a:off x="5034758" y="3620939"/>
            <a:ext cx="1362232" cy="58988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81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6922138F-39A0-4A46-A17F-FF0BCD2AD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651705"/>
              </p:ext>
            </p:extLst>
          </p:nvPr>
        </p:nvGraphicFramePr>
        <p:xfrm>
          <a:off x="381000" y="609600"/>
          <a:ext cx="7696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839729BE-6B7F-4C4E-8580-897C8C3608F2}"/>
              </a:ext>
            </a:extLst>
          </p:cNvPr>
          <p:cNvSpPr txBox="1"/>
          <p:nvPr/>
        </p:nvSpPr>
        <p:spPr>
          <a:xfrm>
            <a:off x="152400" y="533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Ponavljanje!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651196A-5868-4D2D-B0FC-3D87F7F0DC0E}"/>
              </a:ext>
            </a:extLst>
          </p:cNvPr>
          <p:cNvSpPr/>
          <p:nvPr/>
        </p:nvSpPr>
        <p:spPr>
          <a:xfrm>
            <a:off x="2209800" y="609600"/>
            <a:ext cx="487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40ED22C-07F5-4C50-83E4-6DF8DFC6FEC0}"/>
              </a:ext>
            </a:extLst>
          </p:cNvPr>
          <p:cNvSpPr/>
          <p:nvPr/>
        </p:nvSpPr>
        <p:spPr>
          <a:xfrm>
            <a:off x="2209800" y="3048000"/>
            <a:ext cx="487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ECF8123-3CB0-4B9D-9572-CBF17BD030E5}"/>
              </a:ext>
            </a:extLst>
          </p:cNvPr>
          <p:cNvSpPr/>
          <p:nvPr/>
        </p:nvSpPr>
        <p:spPr>
          <a:xfrm>
            <a:off x="2230225" y="4267200"/>
            <a:ext cx="487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3440C0C-BA1D-4915-AD01-5A9BA217AE3E}"/>
              </a:ext>
            </a:extLst>
          </p:cNvPr>
          <p:cNvSpPr/>
          <p:nvPr/>
        </p:nvSpPr>
        <p:spPr>
          <a:xfrm>
            <a:off x="2230225" y="5513109"/>
            <a:ext cx="487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9D5E6A75-7D5C-4323-ADB7-3CAB8F29BD52}"/>
              </a:ext>
            </a:extLst>
          </p:cNvPr>
          <p:cNvSpPr/>
          <p:nvPr/>
        </p:nvSpPr>
        <p:spPr>
          <a:xfrm>
            <a:off x="2230225" y="1802091"/>
            <a:ext cx="487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2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7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E4DAD0D-B680-496B-8A89-5A58783B22C2}"/>
              </a:ext>
            </a:extLst>
          </p:cNvPr>
          <p:cNvSpPr txBox="1"/>
          <p:nvPr/>
        </p:nvSpPr>
        <p:spPr>
          <a:xfrm>
            <a:off x="1752600" y="609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Razvrstavanje i uspoređivanje živih bića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BE5A778-7BA3-4E92-BF35-53A92D8E2DB9}"/>
              </a:ext>
            </a:extLst>
          </p:cNvPr>
          <p:cNvSpPr txBox="1"/>
          <p:nvPr/>
        </p:nvSpPr>
        <p:spPr>
          <a:xfrm>
            <a:off x="1763598" y="4898181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DIHITOMSKI KLJUČEVI: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za lakše </a:t>
            </a:r>
            <a:r>
              <a:rPr lang="hr-HR" b="1" dirty="0"/>
              <a:t>određivanje </a:t>
            </a:r>
            <a:r>
              <a:rPr lang="hr-HR" dirty="0"/>
              <a:t>i </a:t>
            </a:r>
            <a:r>
              <a:rPr lang="hr-HR" b="1" dirty="0"/>
              <a:t>proučavanje </a:t>
            </a:r>
            <a:r>
              <a:rPr lang="hr-HR" dirty="0"/>
              <a:t>vrsta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postoje dva ponuđena izbora (tekst ili slika)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odluka za jedno obilježje vodi prema vrsti koju želimo imenovati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FFC5FD-3706-4445-AC59-C8B8D3887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98" y="1277387"/>
            <a:ext cx="5113977" cy="35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5FBDD92-9448-4A0B-BB90-6EAEED9D88EB}"/>
              </a:ext>
            </a:extLst>
          </p:cNvPr>
          <p:cNvSpPr txBox="1"/>
          <p:nvPr/>
        </p:nvSpPr>
        <p:spPr>
          <a:xfrm>
            <a:off x="2286000" y="71118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Razvrstavanje živih bića u domene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867B26F-F90C-42C1-8A7D-1D44B0D85C87}"/>
              </a:ext>
            </a:extLst>
          </p:cNvPr>
          <p:cNvSpPr txBox="1"/>
          <p:nvPr/>
        </p:nvSpPr>
        <p:spPr>
          <a:xfrm>
            <a:off x="1371600" y="2363927"/>
            <a:ext cx="10287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ARHEJE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6E886D8-8E93-498A-B222-C9A6A584F672}"/>
              </a:ext>
            </a:extLst>
          </p:cNvPr>
          <p:cNvSpPr txBox="1"/>
          <p:nvPr/>
        </p:nvSpPr>
        <p:spPr>
          <a:xfrm>
            <a:off x="6396990" y="2408704"/>
            <a:ext cx="12611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BAKTERIJE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8F242AE-D3FA-4D07-BCDF-4DE23B67CF9B}"/>
              </a:ext>
            </a:extLst>
          </p:cNvPr>
          <p:cNvSpPr txBox="1"/>
          <p:nvPr/>
        </p:nvSpPr>
        <p:spPr>
          <a:xfrm>
            <a:off x="3768090" y="2655034"/>
            <a:ext cx="126111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EUKARIOTI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44195F9-3573-4984-ADF0-4D1A675A0E19}"/>
              </a:ext>
            </a:extLst>
          </p:cNvPr>
          <p:cNvSpPr txBox="1"/>
          <p:nvPr/>
        </p:nvSpPr>
        <p:spPr>
          <a:xfrm>
            <a:off x="6172200" y="2881700"/>
            <a:ext cx="2286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CIJANOBAKTERIJE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BAKTERIJE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FD3CF63-1F57-4C42-A96C-6409055C8BB3}"/>
              </a:ext>
            </a:extLst>
          </p:cNvPr>
          <p:cNvSpPr txBox="1"/>
          <p:nvPr/>
        </p:nvSpPr>
        <p:spPr>
          <a:xfrm>
            <a:off x="3543300" y="3171230"/>
            <a:ext cx="17145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PROTOKTISTI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BILJKE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ŽIVOTINJE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GLJIVE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AE2A677-3033-46E4-A4B2-91037938311F}"/>
              </a:ext>
            </a:extLst>
          </p:cNvPr>
          <p:cNvSpPr txBox="1"/>
          <p:nvPr/>
        </p:nvSpPr>
        <p:spPr>
          <a:xfrm>
            <a:off x="1066800" y="5096828"/>
            <a:ext cx="7239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U udžbeniku na strani 156. i 157. prouči razvrstavanje živih bića u domene.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995A7A0-64A9-4DE3-9E04-F6383BFE1C9F}"/>
              </a:ext>
            </a:extLst>
          </p:cNvPr>
          <p:cNvSpPr txBox="1"/>
          <p:nvPr/>
        </p:nvSpPr>
        <p:spPr>
          <a:xfrm>
            <a:off x="3672526" y="1576506"/>
            <a:ext cx="135667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/>
              <a:t>DOMENE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AD6E0B96-B106-4A48-A165-BA87A9156BE9}"/>
              </a:ext>
            </a:extLst>
          </p:cNvPr>
          <p:cNvCxnSpPr>
            <a:stCxn id="9" idx="1"/>
          </p:cNvCxnSpPr>
          <p:nvPr/>
        </p:nvCxnSpPr>
        <p:spPr>
          <a:xfrm flipH="1">
            <a:off x="2400300" y="1807339"/>
            <a:ext cx="1272226" cy="5565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A1D300CF-D5B6-4D5F-9031-CDD8BB2BF63E}"/>
              </a:ext>
            </a:extLst>
          </p:cNvPr>
          <p:cNvCxnSpPr>
            <a:cxnSpLocks/>
          </p:cNvCxnSpPr>
          <p:nvPr/>
        </p:nvCxnSpPr>
        <p:spPr>
          <a:xfrm>
            <a:off x="4350863" y="2061407"/>
            <a:ext cx="0" cy="5319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27038D97-A09A-4582-9C68-2EED2B0DB8C4}"/>
              </a:ext>
            </a:extLst>
          </p:cNvPr>
          <p:cNvCxnSpPr>
            <a:cxnSpLocks/>
          </p:cNvCxnSpPr>
          <p:nvPr/>
        </p:nvCxnSpPr>
        <p:spPr>
          <a:xfrm>
            <a:off x="5034758" y="1817528"/>
            <a:ext cx="1362232" cy="58988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3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AABFA7B-47CB-4402-84F6-60176BA35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066"/>
            <a:ext cx="9119647" cy="5525478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90266FB-D290-457B-A95E-DC308466C47A}"/>
              </a:ext>
            </a:extLst>
          </p:cNvPr>
          <p:cNvSpPr txBox="1"/>
          <p:nvPr/>
        </p:nvSpPr>
        <p:spPr>
          <a:xfrm>
            <a:off x="3810000" y="47184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ARHEJE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61FACE9-1EC6-4559-A810-A1E1B7A43F38}"/>
              </a:ext>
            </a:extLst>
          </p:cNvPr>
          <p:cNvSpPr txBox="1"/>
          <p:nvPr/>
        </p:nvSpPr>
        <p:spPr>
          <a:xfrm>
            <a:off x="304800" y="1772646"/>
            <a:ext cx="4495800" cy="39703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najstariji</a:t>
            </a:r>
            <a:r>
              <a:rPr lang="hr-HR" dirty="0">
                <a:solidFill>
                  <a:schemeClr val="bg1"/>
                </a:solidFill>
              </a:rPr>
              <a:t> organizmi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vizualno nalik </a:t>
            </a:r>
            <a:r>
              <a:rPr lang="hr-HR" dirty="0">
                <a:solidFill>
                  <a:schemeClr val="bg1"/>
                </a:solidFill>
              </a:rPr>
              <a:t>bakterijama (razlika na genskoj razini) 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DNA</a:t>
            </a:r>
            <a:r>
              <a:rPr lang="hr-HR" dirty="0">
                <a:solidFill>
                  <a:schemeClr val="bg1"/>
                </a:solidFill>
              </a:rPr>
              <a:t> smještena </a:t>
            </a:r>
            <a:r>
              <a:rPr lang="hr-HR" b="1" dirty="0">
                <a:solidFill>
                  <a:schemeClr val="bg1"/>
                </a:solidFill>
              </a:rPr>
              <a:t>u citoplazmi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prije nekoliko milijardi god. živjeli su u izuzetno nepovoljnim uvjetima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danas ih nalazimo </a:t>
            </a:r>
            <a:r>
              <a:rPr lang="hr-HR" b="1" dirty="0">
                <a:solidFill>
                  <a:schemeClr val="bg1"/>
                </a:solidFill>
              </a:rPr>
              <a:t>na dnu oceana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b="1" dirty="0">
                <a:solidFill>
                  <a:schemeClr val="bg1"/>
                </a:solidFill>
              </a:rPr>
              <a:t>vulkanskim područjima</a:t>
            </a:r>
            <a:r>
              <a:rPr lang="hr-HR" dirty="0">
                <a:solidFill>
                  <a:schemeClr val="bg1"/>
                </a:solidFill>
              </a:rPr>
              <a:t>, izuzetno </a:t>
            </a:r>
            <a:r>
              <a:rPr lang="hr-HR" b="1" dirty="0">
                <a:solidFill>
                  <a:schemeClr val="bg1"/>
                </a:solidFill>
              </a:rPr>
              <a:t>slanim staništima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F1D4132-62C7-4E72-A3B8-E525BF69588B}"/>
              </a:ext>
            </a:extLst>
          </p:cNvPr>
          <p:cNvSpPr txBox="1"/>
          <p:nvPr/>
        </p:nvSpPr>
        <p:spPr>
          <a:xfrm>
            <a:off x="4648200" y="91522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BAKTERIJE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C64D2D1-AD66-4B21-8C80-40274C60F76F}"/>
              </a:ext>
            </a:extLst>
          </p:cNvPr>
          <p:cNvSpPr txBox="1"/>
          <p:nvPr/>
        </p:nvSpPr>
        <p:spPr>
          <a:xfrm>
            <a:off x="3555584" y="1524000"/>
            <a:ext cx="54360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najbrojnija</a:t>
            </a:r>
            <a:r>
              <a:rPr lang="hr-HR" dirty="0"/>
              <a:t> skupina jednostaničnih organizama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DNA</a:t>
            </a:r>
            <a:r>
              <a:rPr lang="hr-HR" dirty="0"/>
              <a:t> smještena </a:t>
            </a:r>
            <a:r>
              <a:rPr lang="hr-HR" b="1" dirty="0"/>
              <a:t>u citoplazmi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nalaze se </a:t>
            </a:r>
            <a:r>
              <a:rPr lang="hr-HR" b="1" dirty="0"/>
              <a:t>svuda oko nas </a:t>
            </a:r>
            <a:r>
              <a:rPr lang="hr-HR" dirty="0"/>
              <a:t>( i u nama)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prilagođene </a:t>
            </a:r>
            <a:r>
              <a:rPr lang="hr-HR" b="1" dirty="0"/>
              <a:t>različitim životnim </a:t>
            </a:r>
            <a:r>
              <a:rPr lang="hr-HR" dirty="0"/>
              <a:t>uvjetima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prema potrebi za kisikom razlikujemo: </a:t>
            </a:r>
            <a:r>
              <a:rPr lang="hr-HR" b="1" dirty="0"/>
              <a:t>AEROBNE</a:t>
            </a:r>
            <a:r>
              <a:rPr lang="hr-HR" dirty="0"/>
              <a:t> i </a:t>
            </a:r>
            <a:r>
              <a:rPr lang="hr-HR" b="1" dirty="0"/>
              <a:t>ANAEROBNE</a:t>
            </a:r>
            <a:r>
              <a:rPr lang="hr-HR" dirty="0"/>
              <a:t> BAKTERIJE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prema načinu prehrane razlikujemo: </a:t>
            </a:r>
            <a:r>
              <a:rPr lang="hr-HR" b="1" dirty="0"/>
              <a:t>AUTOTROFNE</a:t>
            </a:r>
            <a:r>
              <a:rPr lang="hr-HR" dirty="0"/>
              <a:t> (</a:t>
            </a:r>
            <a:r>
              <a:rPr lang="hr-HR" dirty="0" err="1"/>
              <a:t>cijanobakterije</a:t>
            </a:r>
            <a:r>
              <a:rPr lang="hr-HR" dirty="0"/>
              <a:t>)  i </a:t>
            </a:r>
            <a:r>
              <a:rPr lang="hr-HR" b="1" dirty="0"/>
              <a:t>HETEROTROFNE</a:t>
            </a:r>
            <a:r>
              <a:rPr lang="hr-HR" dirty="0"/>
              <a:t> BAKTERIJE (</a:t>
            </a:r>
            <a:r>
              <a:rPr lang="hr-HR" dirty="0" err="1"/>
              <a:t>saprofiti</a:t>
            </a:r>
            <a:r>
              <a:rPr lang="hr-HR" dirty="0"/>
              <a:t>- razlagači, omogućuju kruženje tvari i paraziti/nametnici)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D6D4BC7-4898-4A57-B336-236BDC208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2" y="4495800"/>
            <a:ext cx="2323375" cy="154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369DAD3-2511-49B5-BEC0-BF9EFE7D8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2" y="909727"/>
            <a:ext cx="2269821" cy="180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Slika na kojoj se prikazuje ljubičasto, grožđe, zatvoreno&#10;&#10;Opis je automatski generiran">
            <a:extLst>
              <a:ext uri="{FF2B5EF4-FFF2-40B4-BE49-F238E27FC236}">
                <a16:creationId xmlns:a16="http://schemas.microsoft.com/office/drawing/2014/main" id="{96DEAB3C-5667-4A90-8D2A-6EC7E6771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" y="2820021"/>
            <a:ext cx="2269820" cy="154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53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78C39D2-DC66-4B5E-A72E-7215B01517C8}"/>
              </a:ext>
            </a:extLst>
          </p:cNvPr>
          <p:cNvSpPr txBox="1"/>
          <p:nvPr/>
        </p:nvSpPr>
        <p:spPr>
          <a:xfrm>
            <a:off x="3733800" y="599182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EUKARIOTI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0DB5E71-BBC9-470B-9842-ED7BD186A96D}"/>
              </a:ext>
            </a:extLst>
          </p:cNvPr>
          <p:cNvSpPr txBox="1"/>
          <p:nvPr/>
        </p:nvSpPr>
        <p:spPr>
          <a:xfrm>
            <a:off x="457200" y="1498152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jednostanični ili višestanični </a:t>
            </a:r>
            <a:r>
              <a:rPr lang="hr-HR" dirty="0"/>
              <a:t>organizmi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DNA</a:t>
            </a:r>
            <a:r>
              <a:rPr lang="hr-HR" dirty="0"/>
              <a:t> je smještena </a:t>
            </a:r>
            <a:r>
              <a:rPr lang="hr-HR" b="1" dirty="0"/>
              <a:t>u jezgri </a:t>
            </a:r>
            <a:r>
              <a:rPr lang="hr-HR" dirty="0"/>
              <a:t>(obavijena membranom)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b="1" dirty="0"/>
              <a:t>PROTOKTISTI (PROTISTI)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uglavnom </a:t>
            </a:r>
            <a:r>
              <a:rPr lang="hr-HR" b="1" dirty="0"/>
              <a:t>jednostanični organizmi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prema načinu prehrane razlikujemo</a:t>
            </a:r>
            <a:r>
              <a:rPr lang="hr-HR" b="1" dirty="0"/>
              <a:t>: </a:t>
            </a:r>
            <a:r>
              <a:rPr lang="hr-HR" b="1" dirty="0" err="1"/>
              <a:t>heterotrofne</a:t>
            </a:r>
            <a:r>
              <a:rPr lang="hr-HR" b="1" dirty="0"/>
              <a:t> </a:t>
            </a:r>
            <a:r>
              <a:rPr lang="hr-HR" dirty="0"/>
              <a:t>(papučica i ameba)  i </a:t>
            </a:r>
            <a:r>
              <a:rPr lang="hr-HR" b="1" dirty="0" err="1"/>
              <a:t>autotrofne</a:t>
            </a:r>
            <a:r>
              <a:rPr lang="hr-HR" b="1" dirty="0"/>
              <a:t> </a:t>
            </a:r>
            <a:r>
              <a:rPr lang="hr-HR" dirty="0"/>
              <a:t>(jednostanične i višestanične alge) </a:t>
            </a:r>
          </a:p>
        </p:txBody>
      </p:sp>
      <p:pic>
        <p:nvPicPr>
          <p:cNvPr id="5" name="Slika 4" descr="Slika na kojoj se prikazuje vodeni sport, plivanje, morsko dno&#10;&#10;Opis je automatski generiran">
            <a:extLst>
              <a:ext uri="{FF2B5EF4-FFF2-40B4-BE49-F238E27FC236}">
                <a16:creationId xmlns:a16="http://schemas.microsoft.com/office/drawing/2014/main" id="{B9CC7B81-8EFD-4668-991A-821DFB958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80" y="3908369"/>
            <a:ext cx="2690743" cy="1812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Slika na kojoj se prikazuje beskralješnjak, crv, osoba&#10;&#10;Opis je automatski generiran">
            <a:extLst>
              <a:ext uri="{FF2B5EF4-FFF2-40B4-BE49-F238E27FC236}">
                <a16:creationId xmlns:a16="http://schemas.microsoft.com/office/drawing/2014/main" id="{2B71B222-8BE8-4755-9985-89BCA4A6F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0" y="3906798"/>
            <a:ext cx="27432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Slika na kojoj se prikazuje morsko dno&#10;&#10;Opis je automatski generiran">
            <a:extLst>
              <a:ext uri="{FF2B5EF4-FFF2-40B4-BE49-F238E27FC236}">
                <a16:creationId xmlns:a16="http://schemas.microsoft.com/office/drawing/2014/main" id="{38B33643-A3F6-4006-B107-E9DF6A0B6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06798"/>
            <a:ext cx="2743200" cy="183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430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gljive, biljka&#10;&#10;Opis je automatski generiran">
            <a:extLst>
              <a:ext uri="{FF2B5EF4-FFF2-40B4-BE49-F238E27FC236}">
                <a16:creationId xmlns:a16="http://schemas.microsoft.com/office/drawing/2014/main" id="{13ADE064-23CB-4F7A-A392-332E24BF0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899">
            <a:off x="6519635" y="1322398"/>
            <a:ext cx="1724143" cy="2344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70D1FA9-00EB-44E6-A4E3-2E5F281A144E}"/>
              </a:ext>
            </a:extLst>
          </p:cNvPr>
          <p:cNvSpPr txBox="1"/>
          <p:nvPr/>
        </p:nvSpPr>
        <p:spPr>
          <a:xfrm>
            <a:off x="4093559" y="596133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GLJIVE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B02592B-FC08-47B6-A961-9BC4B4E4259F}"/>
              </a:ext>
            </a:extLst>
          </p:cNvPr>
          <p:cNvSpPr txBox="1"/>
          <p:nvPr/>
        </p:nvSpPr>
        <p:spPr>
          <a:xfrm>
            <a:off x="1222796" y="4970499"/>
            <a:ext cx="6818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jednostanični</a:t>
            </a:r>
            <a:r>
              <a:rPr lang="hr-HR" dirty="0"/>
              <a:t> (kvasci-vrenje)  ili </a:t>
            </a:r>
            <a:r>
              <a:rPr lang="hr-HR" b="1" dirty="0"/>
              <a:t>višestanični </a:t>
            </a:r>
            <a:r>
              <a:rPr lang="hr-HR" b="1" dirty="0" err="1"/>
              <a:t>heterotrofni</a:t>
            </a:r>
            <a:r>
              <a:rPr lang="hr-HR" b="1" dirty="0"/>
              <a:t> </a:t>
            </a:r>
            <a:r>
              <a:rPr lang="hr-HR" dirty="0"/>
              <a:t>organizmi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 obzirom na način prehrane mogu biti: </a:t>
            </a:r>
            <a:r>
              <a:rPr lang="hr-HR" b="1" dirty="0" err="1"/>
              <a:t>saprofiti</a:t>
            </a:r>
            <a:r>
              <a:rPr lang="hr-HR" b="1" dirty="0"/>
              <a:t> </a:t>
            </a:r>
            <a:r>
              <a:rPr lang="hr-HR" dirty="0"/>
              <a:t>(jestive ili otrovne gljive) i </a:t>
            </a:r>
            <a:r>
              <a:rPr lang="hr-HR" b="1" dirty="0"/>
              <a:t>paraziti </a:t>
            </a:r>
            <a:r>
              <a:rPr lang="hr-HR" dirty="0"/>
              <a:t>(guba, peronospora, </a:t>
            </a:r>
            <a:r>
              <a:rPr lang="hr-HR" dirty="0" err="1"/>
              <a:t>kandida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pic>
        <p:nvPicPr>
          <p:cNvPr id="5" name="Slika 4" descr="Slika na kojoj se prikazuje gljive, trava, vrganj&#10;&#10;Opis je automatski generiran">
            <a:extLst>
              <a:ext uri="{FF2B5EF4-FFF2-40B4-BE49-F238E27FC236}">
                <a16:creationId xmlns:a16="http://schemas.microsoft.com/office/drawing/2014/main" id="{CB72DD12-0E40-428B-B85B-CC722A088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8" y="1206270"/>
            <a:ext cx="2824535" cy="1886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Slika 6" descr="Slika na kojoj se prikazuje gljive, muhara&#10;&#10;Opis je automatski generiran">
            <a:extLst>
              <a:ext uri="{FF2B5EF4-FFF2-40B4-BE49-F238E27FC236}">
                <a16:creationId xmlns:a16="http://schemas.microsoft.com/office/drawing/2014/main" id="{3CBCDA15-9BA4-4E0E-BF68-2EF43694C7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25" y="3220509"/>
            <a:ext cx="2254478" cy="1411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Slika 10" descr="Slika na kojoj se prikazuje trava, gljive, na otvorenom, zeleno&#10;&#10;Opis je automatski generiran">
            <a:extLst>
              <a:ext uri="{FF2B5EF4-FFF2-40B4-BE49-F238E27FC236}">
                <a16:creationId xmlns:a16="http://schemas.microsoft.com/office/drawing/2014/main" id="{C6C72B41-3E1A-4720-9744-8DDC63AE9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462">
            <a:off x="1886453" y="3359113"/>
            <a:ext cx="1865401" cy="1237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Slika 12" descr="Slika na kojoj se prikazuje stablo, gljive, na otvorenom, drvena&#10;&#10;Opis je automatski generiran">
            <a:extLst>
              <a:ext uri="{FF2B5EF4-FFF2-40B4-BE49-F238E27FC236}">
                <a16:creationId xmlns:a16="http://schemas.microsoft.com/office/drawing/2014/main" id="{9AA4E9B9-25D2-4525-A08A-6B91988597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618">
            <a:off x="3963441" y="1484652"/>
            <a:ext cx="2113238" cy="1584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684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70D1FA9-00EB-44E6-A4E3-2E5F281A144E}"/>
              </a:ext>
            </a:extLst>
          </p:cNvPr>
          <p:cNvSpPr txBox="1"/>
          <p:nvPr/>
        </p:nvSpPr>
        <p:spPr>
          <a:xfrm>
            <a:off x="3924300" y="508949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GLJIVE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B02592B-FC08-47B6-A961-9BC4B4E4259F}"/>
              </a:ext>
            </a:extLst>
          </p:cNvPr>
          <p:cNvSpPr txBox="1"/>
          <p:nvPr/>
        </p:nvSpPr>
        <p:spPr>
          <a:xfrm>
            <a:off x="762000" y="3048000"/>
            <a:ext cx="88975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LIŠAJEVI</a:t>
            </a:r>
          </a:p>
          <a:p>
            <a:endParaRPr lang="hr-HR" b="1" dirty="0"/>
          </a:p>
          <a:p>
            <a:r>
              <a:rPr lang="hr-HR" b="1" dirty="0"/>
              <a:t>PIONIRI VEGETACIJE- </a:t>
            </a:r>
            <a:r>
              <a:rPr lang="hr-HR" dirty="0"/>
              <a:t>naseljavaju staništa na kojima druga živa bića ne mogu preživjeti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err="1"/>
              <a:t>cijanobakterije</a:t>
            </a:r>
            <a:r>
              <a:rPr lang="hr-HR" dirty="0"/>
              <a:t> (ili jednostanične zelene alge)  žive </a:t>
            </a:r>
            <a:r>
              <a:rPr lang="hr-HR" b="1" dirty="0"/>
              <a:t>u simbiozi </a:t>
            </a:r>
            <a:r>
              <a:rPr lang="hr-HR" dirty="0"/>
              <a:t>s </a:t>
            </a:r>
            <a:r>
              <a:rPr lang="hr-HR" b="1" dirty="0"/>
              <a:t>gljivama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uloga </a:t>
            </a:r>
            <a:r>
              <a:rPr lang="hr-HR" b="1" dirty="0" err="1"/>
              <a:t>cijanobakterija</a:t>
            </a:r>
            <a:r>
              <a:rPr lang="hr-HR" b="1" dirty="0"/>
              <a:t>/zelenih algi</a:t>
            </a:r>
            <a:r>
              <a:rPr lang="hr-HR" dirty="0"/>
              <a:t>: fotosintezom stvarati hranu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uloga gljive</a:t>
            </a:r>
            <a:r>
              <a:rPr lang="hr-HR" dirty="0"/>
              <a:t>: priskrbiti vodu, pružiti zaštitu</a:t>
            </a:r>
          </a:p>
          <a:p>
            <a:endParaRPr lang="hr-HR" dirty="0"/>
          </a:p>
          <a:p>
            <a:r>
              <a:rPr lang="hr-HR" b="1" dirty="0"/>
              <a:t>BIOINDIKATORI</a:t>
            </a:r>
            <a:r>
              <a:rPr lang="hr-HR" dirty="0"/>
              <a:t>- rastu na mjestima gdje je zrak čist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6" name="Slika 5" descr="Slika na kojoj se prikazuje cvijet, biljka, buket, tamno&#10;&#10;Opis je automatski generiran">
            <a:extLst>
              <a:ext uri="{FF2B5EF4-FFF2-40B4-BE49-F238E27FC236}">
                <a16:creationId xmlns:a16="http://schemas.microsoft.com/office/drawing/2014/main" id="{B6631CE2-B673-4176-BFC2-ED7C140FC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46066"/>
            <a:ext cx="2971800" cy="3161138"/>
          </a:xfrm>
          <a:prstGeom prst="rect">
            <a:avLst/>
          </a:prstGeom>
        </p:spPr>
      </p:pic>
      <p:pic>
        <p:nvPicPr>
          <p:cNvPr id="10" name="Slika 9" descr="Slika na kojoj se prikazuje povrće&#10;&#10;Opis je automatski generiran">
            <a:extLst>
              <a:ext uri="{FF2B5EF4-FFF2-40B4-BE49-F238E27FC236}">
                <a16:creationId xmlns:a16="http://schemas.microsoft.com/office/drawing/2014/main" id="{5C5942BE-758B-4279-9D86-BF77709A9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2200284" cy="2200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0593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850</Words>
  <Application>Microsoft Office PowerPoint</Application>
  <PresentationFormat>On-screen Show (4:3)</PresentationFormat>
  <Paragraphs>233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Martina Čiček</dc:creator>
  <cp:lastModifiedBy>Ana Kodžoman</cp:lastModifiedBy>
  <cp:revision>6</cp:revision>
  <dcterms:created xsi:type="dcterms:W3CDTF">2020-11-24T10:47:20Z</dcterms:created>
  <dcterms:modified xsi:type="dcterms:W3CDTF">2020-11-24T12:14:49Z</dcterms:modified>
</cp:coreProperties>
</file>